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1617" r:id="rId2"/>
    <p:sldId id="1630" r:id="rId3"/>
    <p:sldId id="262" r:id="rId4"/>
    <p:sldId id="263" r:id="rId5"/>
    <p:sldId id="266" r:id="rId6"/>
    <p:sldId id="422" r:id="rId7"/>
    <p:sldId id="267" r:id="rId8"/>
    <p:sldId id="269" r:id="rId9"/>
    <p:sldId id="287" r:id="rId10"/>
    <p:sldId id="288" r:id="rId11"/>
    <p:sldId id="1619" r:id="rId12"/>
    <p:sldId id="1622" r:id="rId13"/>
    <p:sldId id="1623" r:id="rId14"/>
    <p:sldId id="1620" r:id="rId15"/>
    <p:sldId id="1624" r:id="rId16"/>
    <p:sldId id="280" r:id="rId17"/>
    <p:sldId id="1629" r:id="rId18"/>
    <p:sldId id="1628" r:id="rId19"/>
    <p:sldId id="283" r:id="rId20"/>
  </p:sldIdLst>
  <p:sldSz cx="9906000" cy="6858000" type="A4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>
          <p15:clr>
            <a:srgbClr val="A4A3A4"/>
          </p15:clr>
        </p15:guide>
        <p15:guide id="2" pos="53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00"/>
    <a:srgbClr val="FF9900"/>
    <a:srgbClr val="FFFF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03" autoAdjust="0"/>
  </p:normalViewPr>
  <p:slideViewPr>
    <p:cSldViewPr showGuides="1">
      <p:cViewPr varScale="1">
        <p:scale>
          <a:sx n="99" d="100"/>
          <a:sy n="99" d="100"/>
        </p:scale>
        <p:origin x="1710" y="84"/>
      </p:cViewPr>
      <p:guideLst>
        <p:guide orient="horz" pos="890"/>
        <p:guide pos="53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70D9814\Desktop\Bamboo_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61787176822929"/>
          <c:y val="0.13153053373030016"/>
          <c:w val="0.52964310406992687"/>
          <c:h val="0.69051647723015119"/>
        </c:manualLayout>
      </c:layout>
      <c:radarChart>
        <c:radarStyle val="marker"/>
        <c:varyColors val="0"/>
        <c:ser>
          <c:idx val="0"/>
          <c:order val="0"/>
          <c:dLbls>
            <c:dLbl>
              <c:idx val="0"/>
              <c:layout>
                <c:manualLayout>
                  <c:x val="3.8790512687093867E-2"/>
                  <c:y val="6.05048915144729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033-4F3F-813D-FEA1D4BB8005}"/>
                </c:ext>
              </c:extLst>
            </c:dLbl>
            <c:dLbl>
              <c:idx val="1"/>
              <c:layout>
                <c:manualLayout>
                  <c:x val="-2.7707509062209904E-3"/>
                  <c:y val="6.5158747464456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33-4F3F-813D-FEA1D4BB8005}"/>
                </c:ext>
              </c:extLst>
            </c:dLbl>
            <c:dLbl>
              <c:idx val="2"/>
              <c:layout>
                <c:manualLayout>
                  <c:x val="-4.9873516311977825E-2"/>
                  <c:y val="9.3084448483804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033-4F3F-813D-FEA1D4BB8005}"/>
                </c:ext>
              </c:extLst>
            </c:dLbl>
            <c:dLbl>
              <c:idx val="4"/>
              <c:layout>
                <c:manualLayout>
                  <c:x val="1.3853754531104951E-2"/>
                  <c:y val="-8.8430226059614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033-4F3F-813D-FEA1D4BB8005}"/>
                </c:ext>
              </c:extLst>
            </c:dLbl>
            <c:dLbl>
              <c:idx val="5"/>
              <c:layout>
                <c:manualLayout>
                  <c:x val="1.9395256343546934E-2"/>
                  <c:y val="-2.7925334545141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033-4F3F-813D-FEA1D4BB80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Skill!$E$10:$J$10</c:f>
              <c:strCache>
                <c:ptCount val="6"/>
                <c:pt idx="0">
                  <c:v>Report</c:v>
                </c:pt>
                <c:pt idx="1">
                  <c:v>Analysis</c:v>
                </c:pt>
                <c:pt idx="2">
                  <c:v>7 QC 
tools</c:v>
                </c:pt>
                <c:pt idx="3">
                  <c:v>Team
work</c:v>
                </c:pt>
                <c:pt idx="4">
                  <c:v>Solving</c:v>
                </c:pt>
                <c:pt idx="5">
                  <c:v>Knowledge</c:v>
                </c:pt>
              </c:strCache>
            </c:strRef>
          </c:cat>
          <c:val>
            <c:numRef>
              <c:f>Skill!$E$19:$J$19</c:f>
              <c:numCache>
                <c:formatCode>0.0</c:formatCode>
                <c:ptCount val="6"/>
                <c:pt idx="0">
                  <c:v>2.875</c:v>
                </c:pt>
                <c:pt idx="1">
                  <c:v>2.625</c:v>
                </c:pt>
                <c:pt idx="2">
                  <c:v>2.875</c:v>
                </c:pt>
                <c:pt idx="3">
                  <c:v>2.75</c:v>
                </c:pt>
                <c:pt idx="4">
                  <c:v>2.75</c:v>
                </c:pt>
                <c:pt idx="5">
                  <c:v>2.875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033-4F3F-813D-FEA1D4BB8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801712"/>
        <c:axId val="183807592"/>
      </c:radarChart>
      <c:catAx>
        <c:axId val="183801712"/>
        <c:scaling>
          <c:orientation val="minMax"/>
        </c:scaling>
        <c:delete val="0"/>
        <c:axPos val="b"/>
        <c:majorGridlines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 b="1">
                <a:solidFill>
                  <a:srgbClr val="6600FF"/>
                </a:solidFill>
              </a:defRPr>
            </a:pPr>
            <a:endParaRPr lang="en-US"/>
          </a:p>
        </c:txPr>
        <c:crossAx val="183807592"/>
        <c:crosses val="autoZero"/>
        <c:auto val="1"/>
        <c:lblAlgn val="ctr"/>
        <c:lblOffset val="100"/>
        <c:noMultiLvlLbl val="0"/>
      </c:catAx>
      <c:valAx>
        <c:axId val="183807592"/>
        <c:scaling>
          <c:logBase val="5"/>
          <c:orientation val="minMax"/>
          <c:max val="5"/>
          <c:min val="1"/>
        </c:scaling>
        <c:delete val="0"/>
        <c:axPos val="l"/>
        <c:majorGridlines/>
        <c:minorGridlines/>
        <c:numFmt formatCode="0" sourceLinked="0"/>
        <c:majorTickMark val="out"/>
        <c:minorTickMark val="in"/>
        <c:tickLblPos val="high"/>
        <c:txPr>
          <a:bodyPr/>
          <a:lstStyle/>
          <a:p>
            <a:pPr>
              <a:defRPr b="1">
                <a:solidFill>
                  <a:srgbClr val="0000FF"/>
                </a:solidFill>
              </a:defRPr>
            </a:pPr>
            <a:endParaRPr lang="en-US"/>
          </a:p>
        </c:txPr>
        <c:crossAx val="183801712"/>
        <c:crosses val="autoZero"/>
        <c:crossBetween val="between"/>
      </c:valAx>
    </c:plotArea>
    <c:plotVisOnly val="1"/>
    <c:dispBlanksAs val="gap"/>
    <c:showDLblsOverMax val="0"/>
  </c:chart>
  <c:spPr>
    <a:ln w="12700"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61787176822929"/>
          <c:y val="0.13153053373030016"/>
          <c:w val="0.52964310406992687"/>
          <c:h val="0.69051647723015119"/>
        </c:manualLayout>
      </c:layout>
      <c:radarChart>
        <c:radarStyle val="marker"/>
        <c:varyColors val="0"/>
        <c:ser>
          <c:idx val="0"/>
          <c:order val="0"/>
          <c:spPr>
            <a:ln>
              <a:solidFill>
                <a:srgbClr val="0000FF"/>
              </a:solidFill>
            </a:ln>
          </c:spPr>
          <c:marker>
            <c:spPr>
              <a:solidFill>
                <a:srgbClr val="0000FF"/>
              </a:solidFill>
              <a:ln>
                <a:solidFill>
                  <a:srgbClr val="0000FF"/>
                </a:solidFill>
              </a:ln>
            </c:spPr>
          </c:marker>
          <c:dLbls>
            <c:dLbl>
              <c:idx val="0"/>
              <c:layout>
                <c:manualLayout>
                  <c:x val="3.8790512687093867E-2"/>
                  <c:y val="6.05048915144729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1E1-43D5-A79E-39D010330119}"/>
                </c:ext>
              </c:extLst>
            </c:dLbl>
            <c:dLbl>
              <c:idx val="1"/>
              <c:layout>
                <c:manualLayout>
                  <c:x val="-2.7707509062209904E-3"/>
                  <c:y val="6.5158747464456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E1-43D5-A79E-39D010330119}"/>
                </c:ext>
              </c:extLst>
            </c:dLbl>
            <c:dLbl>
              <c:idx val="2"/>
              <c:layout>
                <c:manualLayout>
                  <c:x val="-4.9873516311977825E-2"/>
                  <c:y val="9.3084448483804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E1-43D5-A79E-39D010330119}"/>
                </c:ext>
              </c:extLst>
            </c:dLbl>
            <c:dLbl>
              <c:idx val="4"/>
              <c:layout>
                <c:manualLayout>
                  <c:x val="1.3853754531104951E-2"/>
                  <c:y val="-8.8430226059614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E1-43D5-A79E-39D010330119}"/>
                </c:ext>
              </c:extLst>
            </c:dLbl>
            <c:dLbl>
              <c:idx val="5"/>
              <c:layout>
                <c:manualLayout>
                  <c:x val="1.9395256343546934E-2"/>
                  <c:y val="-2.7925334545141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E1-43D5-A79E-39D0103301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Skill!$E$10:$J$10</c:f>
              <c:strCache>
                <c:ptCount val="6"/>
                <c:pt idx="0">
                  <c:v>Report</c:v>
                </c:pt>
                <c:pt idx="1">
                  <c:v>Analysis</c:v>
                </c:pt>
                <c:pt idx="2">
                  <c:v>7 QC 
tools</c:v>
                </c:pt>
                <c:pt idx="3">
                  <c:v>Team
work</c:v>
                </c:pt>
                <c:pt idx="4">
                  <c:v>Solving</c:v>
                </c:pt>
                <c:pt idx="5">
                  <c:v>Knowledge</c:v>
                </c:pt>
              </c:strCache>
            </c:strRef>
          </c:cat>
          <c:val>
            <c:numRef>
              <c:f>Skill!$E$19:$J$19</c:f>
              <c:numCache>
                <c:formatCode>0.0</c:formatCode>
                <c:ptCount val="6"/>
                <c:pt idx="0">
                  <c:v>3.875</c:v>
                </c:pt>
                <c:pt idx="1">
                  <c:v>4</c:v>
                </c:pt>
                <c:pt idx="2">
                  <c:v>3.75</c:v>
                </c:pt>
                <c:pt idx="3">
                  <c:v>4</c:v>
                </c:pt>
                <c:pt idx="4">
                  <c:v>3.625</c:v>
                </c:pt>
                <c:pt idx="5">
                  <c:v>3.75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1E1-43D5-A79E-39D0103301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980256"/>
        <c:axId val="176981040"/>
      </c:radarChart>
      <c:catAx>
        <c:axId val="176980256"/>
        <c:scaling>
          <c:orientation val="minMax"/>
        </c:scaling>
        <c:delete val="0"/>
        <c:axPos val="b"/>
        <c:majorGridlines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b="1">
                <a:solidFill>
                  <a:srgbClr val="6600FF"/>
                </a:solidFill>
              </a:defRPr>
            </a:pPr>
            <a:endParaRPr lang="en-US"/>
          </a:p>
        </c:txPr>
        <c:crossAx val="176981040"/>
        <c:crosses val="autoZero"/>
        <c:auto val="1"/>
        <c:lblAlgn val="ctr"/>
        <c:lblOffset val="100"/>
        <c:noMultiLvlLbl val="0"/>
      </c:catAx>
      <c:valAx>
        <c:axId val="176981040"/>
        <c:scaling>
          <c:logBase val="5"/>
          <c:orientation val="minMax"/>
          <c:max val="5"/>
          <c:min val="1"/>
        </c:scaling>
        <c:delete val="0"/>
        <c:axPos val="l"/>
        <c:majorGridlines/>
        <c:minorGridlines/>
        <c:numFmt formatCode="0" sourceLinked="0"/>
        <c:majorTickMark val="out"/>
        <c:minorTickMark val="in"/>
        <c:tickLblPos val="high"/>
        <c:txPr>
          <a:bodyPr/>
          <a:lstStyle/>
          <a:p>
            <a:pPr>
              <a:defRPr b="1">
                <a:solidFill>
                  <a:srgbClr val="0000FF"/>
                </a:solidFill>
              </a:defRPr>
            </a:pPr>
            <a:endParaRPr lang="en-US"/>
          </a:p>
        </c:txPr>
        <c:crossAx val="176980256"/>
        <c:crosses val="autoZero"/>
        <c:crossBetween val="between"/>
      </c:valAx>
    </c:plotArea>
    <c:plotVisOnly val="1"/>
    <c:dispBlanksAs val="gap"/>
    <c:showDLblsOverMax val="0"/>
  </c:chart>
  <c:spPr>
    <a:noFill/>
    <a:ln w="12700">
      <a:noFill/>
    </a:ln>
  </c:sp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067CAD-02A4-42E3-A780-E11C8CEE91D5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1E0EB9-C896-42CB-AF4A-1DFDE0635D7C}">
      <dgm:prSet phldrT="[Text]"/>
      <dgm:spPr/>
      <dgm:t>
        <a:bodyPr/>
        <a:lstStyle/>
        <a:p>
          <a:r>
            <a:rPr lang="en-US" dirty="0"/>
            <a:t>Good receipt</a:t>
          </a:r>
        </a:p>
      </dgm:t>
    </dgm:pt>
    <dgm:pt modelId="{640A9CB1-69EB-430C-8EEA-68A073A1B20A}" type="parTrans" cxnId="{97B2E64D-3BF1-4A2C-8A41-5A42B4FCC69E}">
      <dgm:prSet/>
      <dgm:spPr/>
      <dgm:t>
        <a:bodyPr/>
        <a:lstStyle/>
        <a:p>
          <a:endParaRPr lang="en-US"/>
        </a:p>
      </dgm:t>
    </dgm:pt>
    <dgm:pt modelId="{3D8569AB-5FCF-436B-BF29-165CC7D7C195}" type="sibTrans" cxnId="{97B2E64D-3BF1-4A2C-8A41-5A42B4FCC69E}">
      <dgm:prSet/>
      <dgm:spPr/>
      <dgm:t>
        <a:bodyPr/>
        <a:lstStyle/>
        <a:p>
          <a:endParaRPr lang="en-US"/>
        </a:p>
      </dgm:t>
    </dgm:pt>
    <dgm:pt modelId="{E5AEDC51-BBF4-4857-A00B-EDB516D16141}">
      <dgm:prSet phldrT="[Text]"/>
      <dgm:spPr/>
      <dgm:t>
        <a:bodyPr/>
        <a:lstStyle/>
        <a:p>
          <a:r>
            <a:rPr lang="en-US" dirty="0"/>
            <a:t>Transfer</a:t>
          </a:r>
        </a:p>
      </dgm:t>
    </dgm:pt>
    <dgm:pt modelId="{151A5047-9FDD-4975-BFC3-FD9FC430AA60}" type="parTrans" cxnId="{E9B389DD-A9AD-4903-9C5A-E85F1FB2E898}">
      <dgm:prSet/>
      <dgm:spPr/>
      <dgm:t>
        <a:bodyPr/>
        <a:lstStyle/>
        <a:p>
          <a:endParaRPr lang="en-US"/>
        </a:p>
      </dgm:t>
    </dgm:pt>
    <dgm:pt modelId="{E69FCF42-7731-4583-AB7F-EC1CB3DA0AC5}" type="sibTrans" cxnId="{E9B389DD-A9AD-4903-9C5A-E85F1FB2E898}">
      <dgm:prSet/>
      <dgm:spPr/>
      <dgm:t>
        <a:bodyPr/>
        <a:lstStyle/>
        <a:p>
          <a:endParaRPr lang="en-US"/>
        </a:p>
      </dgm:t>
    </dgm:pt>
    <dgm:pt modelId="{5F3E77BD-11FA-449C-AD78-35B6FF5A4E34}">
      <dgm:prSet phldrT="[Text]"/>
      <dgm:spPr/>
      <dgm:t>
        <a:bodyPr/>
        <a:lstStyle/>
        <a:p>
          <a:r>
            <a:rPr lang="en-US" dirty="0"/>
            <a:t>Maintenance</a:t>
          </a:r>
        </a:p>
      </dgm:t>
    </dgm:pt>
    <dgm:pt modelId="{0BDA630E-1043-405B-90CC-0CDE042C6BB0}" type="parTrans" cxnId="{0990466F-07C0-45E2-9FEE-0F72F302CC65}">
      <dgm:prSet/>
      <dgm:spPr/>
      <dgm:t>
        <a:bodyPr/>
        <a:lstStyle/>
        <a:p>
          <a:endParaRPr lang="en-US"/>
        </a:p>
      </dgm:t>
    </dgm:pt>
    <dgm:pt modelId="{15278E28-0887-472D-AFF9-F0F91A62A401}" type="sibTrans" cxnId="{0990466F-07C0-45E2-9FEE-0F72F302CC65}">
      <dgm:prSet/>
      <dgm:spPr/>
      <dgm:t>
        <a:bodyPr/>
        <a:lstStyle/>
        <a:p>
          <a:endParaRPr lang="en-US"/>
        </a:p>
      </dgm:t>
    </dgm:pt>
    <dgm:pt modelId="{9102663B-6859-403C-883B-3CBD37FD4A97}">
      <dgm:prSet phldrT="[Text]"/>
      <dgm:spPr/>
      <dgm:t>
        <a:bodyPr/>
        <a:lstStyle/>
        <a:p>
          <a:r>
            <a:rPr lang="en-US" dirty="0"/>
            <a:t>Inventory</a:t>
          </a:r>
        </a:p>
      </dgm:t>
    </dgm:pt>
    <dgm:pt modelId="{6A0680AC-E132-463D-97E6-97E7F1AEFE03}" type="parTrans" cxnId="{642F2DFF-E590-4907-84E3-C9267E30BA35}">
      <dgm:prSet/>
      <dgm:spPr/>
      <dgm:t>
        <a:bodyPr/>
        <a:lstStyle/>
        <a:p>
          <a:endParaRPr lang="en-US"/>
        </a:p>
      </dgm:t>
    </dgm:pt>
    <dgm:pt modelId="{7F9BD73D-BDBB-4BF9-B13F-17B83D119838}" type="sibTrans" cxnId="{642F2DFF-E590-4907-84E3-C9267E30BA35}">
      <dgm:prSet/>
      <dgm:spPr/>
      <dgm:t>
        <a:bodyPr/>
        <a:lstStyle/>
        <a:p>
          <a:endParaRPr lang="en-US"/>
        </a:p>
      </dgm:t>
    </dgm:pt>
    <dgm:pt modelId="{62897FBB-1D37-4129-9E06-28F991E2D40E}">
      <dgm:prSet phldrT="[Text]"/>
      <dgm:spPr/>
      <dgm:t>
        <a:bodyPr/>
        <a:lstStyle/>
        <a:p>
          <a:r>
            <a:rPr lang="en-US" dirty="0"/>
            <a:t>Scrap</a:t>
          </a:r>
        </a:p>
      </dgm:t>
    </dgm:pt>
    <dgm:pt modelId="{72FEDBF8-C43F-4359-93DA-9566266D980C}" type="parTrans" cxnId="{AF3A4491-110C-4911-A4CE-6C7A8B6277DE}">
      <dgm:prSet/>
      <dgm:spPr/>
      <dgm:t>
        <a:bodyPr/>
        <a:lstStyle/>
        <a:p>
          <a:endParaRPr lang="en-US"/>
        </a:p>
      </dgm:t>
    </dgm:pt>
    <dgm:pt modelId="{C5922E16-7F6C-4DC1-877F-A4079F641413}" type="sibTrans" cxnId="{AF3A4491-110C-4911-A4CE-6C7A8B6277DE}">
      <dgm:prSet/>
      <dgm:spPr/>
      <dgm:t>
        <a:bodyPr/>
        <a:lstStyle/>
        <a:p>
          <a:endParaRPr lang="en-US"/>
        </a:p>
      </dgm:t>
    </dgm:pt>
    <dgm:pt modelId="{90115291-4E76-4917-AFFD-158426D5713F}" type="pres">
      <dgm:prSet presAssocID="{6B067CAD-02A4-42E3-A780-E11C8CEE91D5}" presName="cycle" presStyleCnt="0">
        <dgm:presLayoutVars>
          <dgm:dir/>
          <dgm:resizeHandles val="exact"/>
        </dgm:presLayoutVars>
      </dgm:prSet>
      <dgm:spPr/>
    </dgm:pt>
    <dgm:pt modelId="{D3DF880B-7EB3-4036-B33B-2232C11C02D7}" type="pres">
      <dgm:prSet presAssocID="{7E1E0EB9-C896-42CB-AF4A-1DFDE0635D7C}" presName="node" presStyleLbl="node1" presStyleIdx="0" presStyleCnt="5">
        <dgm:presLayoutVars>
          <dgm:bulletEnabled val="1"/>
        </dgm:presLayoutVars>
      </dgm:prSet>
      <dgm:spPr/>
    </dgm:pt>
    <dgm:pt modelId="{208D6945-0991-4CCC-A5D0-A8792A362A84}" type="pres">
      <dgm:prSet presAssocID="{7E1E0EB9-C896-42CB-AF4A-1DFDE0635D7C}" presName="spNode" presStyleCnt="0"/>
      <dgm:spPr/>
    </dgm:pt>
    <dgm:pt modelId="{2E3F9CE1-1FE2-4769-B413-EB1ECE631065}" type="pres">
      <dgm:prSet presAssocID="{3D8569AB-5FCF-436B-BF29-165CC7D7C195}" presName="sibTrans" presStyleLbl="sibTrans1D1" presStyleIdx="0" presStyleCnt="5"/>
      <dgm:spPr/>
    </dgm:pt>
    <dgm:pt modelId="{E5BAB459-9ACB-42EB-B9D0-FA2BB99D27C2}" type="pres">
      <dgm:prSet presAssocID="{E5AEDC51-BBF4-4857-A00B-EDB516D16141}" presName="node" presStyleLbl="node1" presStyleIdx="1" presStyleCnt="5">
        <dgm:presLayoutVars>
          <dgm:bulletEnabled val="1"/>
        </dgm:presLayoutVars>
      </dgm:prSet>
      <dgm:spPr/>
    </dgm:pt>
    <dgm:pt modelId="{8ABA6B0F-DF48-4AB3-B075-B7E0407E4D36}" type="pres">
      <dgm:prSet presAssocID="{E5AEDC51-BBF4-4857-A00B-EDB516D16141}" presName="spNode" presStyleCnt="0"/>
      <dgm:spPr/>
    </dgm:pt>
    <dgm:pt modelId="{60D5C307-BFB6-4195-B19F-E0E352005E38}" type="pres">
      <dgm:prSet presAssocID="{E69FCF42-7731-4583-AB7F-EC1CB3DA0AC5}" presName="sibTrans" presStyleLbl="sibTrans1D1" presStyleIdx="1" presStyleCnt="5"/>
      <dgm:spPr/>
    </dgm:pt>
    <dgm:pt modelId="{31F28BCE-CF8A-443C-904A-CDA32E1F244A}" type="pres">
      <dgm:prSet presAssocID="{5F3E77BD-11FA-449C-AD78-35B6FF5A4E34}" presName="node" presStyleLbl="node1" presStyleIdx="2" presStyleCnt="5">
        <dgm:presLayoutVars>
          <dgm:bulletEnabled val="1"/>
        </dgm:presLayoutVars>
      </dgm:prSet>
      <dgm:spPr/>
    </dgm:pt>
    <dgm:pt modelId="{5761C1A1-5CF1-443D-94D2-FA6CF66A107E}" type="pres">
      <dgm:prSet presAssocID="{5F3E77BD-11FA-449C-AD78-35B6FF5A4E34}" presName="spNode" presStyleCnt="0"/>
      <dgm:spPr/>
    </dgm:pt>
    <dgm:pt modelId="{652E6641-06D1-418F-8EFD-0C8E635EB8D8}" type="pres">
      <dgm:prSet presAssocID="{15278E28-0887-472D-AFF9-F0F91A62A401}" presName="sibTrans" presStyleLbl="sibTrans1D1" presStyleIdx="2" presStyleCnt="5"/>
      <dgm:spPr/>
    </dgm:pt>
    <dgm:pt modelId="{8D19A375-D044-44D6-986B-E6B7B4B2226F}" type="pres">
      <dgm:prSet presAssocID="{9102663B-6859-403C-883B-3CBD37FD4A97}" presName="node" presStyleLbl="node1" presStyleIdx="3" presStyleCnt="5">
        <dgm:presLayoutVars>
          <dgm:bulletEnabled val="1"/>
        </dgm:presLayoutVars>
      </dgm:prSet>
      <dgm:spPr/>
    </dgm:pt>
    <dgm:pt modelId="{48FC8AA9-9144-4359-9FF7-A3A2CCF5273C}" type="pres">
      <dgm:prSet presAssocID="{9102663B-6859-403C-883B-3CBD37FD4A97}" presName="spNode" presStyleCnt="0"/>
      <dgm:spPr/>
    </dgm:pt>
    <dgm:pt modelId="{5FFA5AA1-4D5A-475A-9372-C12245480A77}" type="pres">
      <dgm:prSet presAssocID="{7F9BD73D-BDBB-4BF9-B13F-17B83D119838}" presName="sibTrans" presStyleLbl="sibTrans1D1" presStyleIdx="3" presStyleCnt="5"/>
      <dgm:spPr/>
    </dgm:pt>
    <dgm:pt modelId="{67FC5609-173F-444C-8DDF-CCB2EAFC1AE9}" type="pres">
      <dgm:prSet presAssocID="{62897FBB-1D37-4129-9E06-28F991E2D40E}" presName="node" presStyleLbl="node1" presStyleIdx="4" presStyleCnt="5">
        <dgm:presLayoutVars>
          <dgm:bulletEnabled val="1"/>
        </dgm:presLayoutVars>
      </dgm:prSet>
      <dgm:spPr/>
    </dgm:pt>
    <dgm:pt modelId="{BCF5AE0B-6B97-4698-BCF8-BCB2BFDC3AE1}" type="pres">
      <dgm:prSet presAssocID="{62897FBB-1D37-4129-9E06-28F991E2D40E}" presName="spNode" presStyleCnt="0"/>
      <dgm:spPr/>
    </dgm:pt>
    <dgm:pt modelId="{AB08A9F0-B0F7-4A19-AB6A-1746FBF8D92E}" type="pres">
      <dgm:prSet presAssocID="{C5922E16-7F6C-4DC1-877F-A4079F641413}" presName="sibTrans" presStyleLbl="sibTrans1D1" presStyleIdx="4" presStyleCnt="5"/>
      <dgm:spPr/>
    </dgm:pt>
  </dgm:ptLst>
  <dgm:cxnLst>
    <dgm:cxn modelId="{45CD9703-DB9E-4502-8B37-237B414111AD}" type="presOf" srcId="{9102663B-6859-403C-883B-3CBD37FD4A97}" destId="{8D19A375-D044-44D6-986B-E6B7B4B2226F}" srcOrd="0" destOrd="0" presId="urn:microsoft.com/office/officeart/2005/8/layout/cycle5"/>
    <dgm:cxn modelId="{8E846A0A-FCD7-4A9E-9BD4-C8F072D96BC7}" type="presOf" srcId="{5F3E77BD-11FA-449C-AD78-35B6FF5A4E34}" destId="{31F28BCE-CF8A-443C-904A-CDA32E1F244A}" srcOrd="0" destOrd="0" presId="urn:microsoft.com/office/officeart/2005/8/layout/cycle5"/>
    <dgm:cxn modelId="{58552132-CC3A-4CEC-B88E-C00139BD7F7B}" type="presOf" srcId="{E5AEDC51-BBF4-4857-A00B-EDB516D16141}" destId="{E5BAB459-9ACB-42EB-B9D0-FA2BB99D27C2}" srcOrd="0" destOrd="0" presId="urn:microsoft.com/office/officeart/2005/8/layout/cycle5"/>
    <dgm:cxn modelId="{3E238C48-7A1B-4DBF-894C-3D7DF2313652}" type="presOf" srcId="{15278E28-0887-472D-AFF9-F0F91A62A401}" destId="{652E6641-06D1-418F-8EFD-0C8E635EB8D8}" srcOrd="0" destOrd="0" presId="urn:microsoft.com/office/officeart/2005/8/layout/cycle5"/>
    <dgm:cxn modelId="{FFE7DF6B-906E-4447-81F9-4CE71ADFBEC4}" type="presOf" srcId="{E69FCF42-7731-4583-AB7F-EC1CB3DA0AC5}" destId="{60D5C307-BFB6-4195-B19F-E0E352005E38}" srcOrd="0" destOrd="0" presId="urn:microsoft.com/office/officeart/2005/8/layout/cycle5"/>
    <dgm:cxn modelId="{97B2E64D-3BF1-4A2C-8A41-5A42B4FCC69E}" srcId="{6B067CAD-02A4-42E3-A780-E11C8CEE91D5}" destId="{7E1E0EB9-C896-42CB-AF4A-1DFDE0635D7C}" srcOrd="0" destOrd="0" parTransId="{640A9CB1-69EB-430C-8EEA-68A073A1B20A}" sibTransId="{3D8569AB-5FCF-436B-BF29-165CC7D7C195}"/>
    <dgm:cxn modelId="{0990466F-07C0-45E2-9FEE-0F72F302CC65}" srcId="{6B067CAD-02A4-42E3-A780-E11C8CEE91D5}" destId="{5F3E77BD-11FA-449C-AD78-35B6FF5A4E34}" srcOrd="2" destOrd="0" parTransId="{0BDA630E-1043-405B-90CC-0CDE042C6BB0}" sibTransId="{15278E28-0887-472D-AFF9-F0F91A62A401}"/>
    <dgm:cxn modelId="{752F4558-FA01-490E-BB1A-7573A0C4CB50}" type="presOf" srcId="{3D8569AB-5FCF-436B-BF29-165CC7D7C195}" destId="{2E3F9CE1-1FE2-4769-B413-EB1ECE631065}" srcOrd="0" destOrd="0" presId="urn:microsoft.com/office/officeart/2005/8/layout/cycle5"/>
    <dgm:cxn modelId="{FA3B5C7B-77A8-4EE5-A552-90C10A796E44}" type="presOf" srcId="{7E1E0EB9-C896-42CB-AF4A-1DFDE0635D7C}" destId="{D3DF880B-7EB3-4036-B33B-2232C11C02D7}" srcOrd="0" destOrd="0" presId="urn:microsoft.com/office/officeart/2005/8/layout/cycle5"/>
    <dgm:cxn modelId="{66760091-F86C-4E1E-BC81-18A82ABBB87B}" type="presOf" srcId="{6B067CAD-02A4-42E3-A780-E11C8CEE91D5}" destId="{90115291-4E76-4917-AFFD-158426D5713F}" srcOrd="0" destOrd="0" presId="urn:microsoft.com/office/officeart/2005/8/layout/cycle5"/>
    <dgm:cxn modelId="{AF3A4491-110C-4911-A4CE-6C7A8B6277DE}" srcId="{6B067CAD-02A4-42E3-A780-E11C8CEE91D5}" destId="{62897FBB-1D37-4129-9E06-28F991E2D40E}" srcOrd="4" destOrd="0" parTransId="{72FEDBF8-C43F-4359-93DA-9566266D980C}" sibTransId="{C5922E16-7F6C-4DC1-877F-A4079F641413}"/>
    <dgm:cxn modelId="{F15F3E97-37B6-4B81-8CA3-243304459FEA}" type="presOf" srcId="{C5922E16-7F6C-4DC1-877F-A4079F641413}" destId="{AB08A9F0-B0F7-4A19-AB6A-1746FBF8D92E}" srcOrd="0" destOrd="0" presId="urn:microsoft.com/office/officeart/2005/8/layout/cycle5"/>
    <dgm:cxn modelId="{4ACCEEBA-BEEE-4CB6-80F6-C68ED2F08CE2}" type="presOf" srcId="{7F9BD73D-BDBB-4BF9-B13F-17B83D119838}" destId="{5FFA5AA1-4D5A-475A-9372-C12245480A77}" srcOrd="0" destOrd="0" presId="urn:microsoft.com/office/officeart/2005/8/layout/cycle5"/>
    <dgm:cxn modelId="{F3E777CF-7FB1-431A-B680-FE1F1D1B4498}" type="presOf" srcId="{62897FBB-1D37-4129-9E06-28F991E2D40E}" destId="{67FC5609-173F-444C-8DDF-CCB2EAFC1AE9}" srcOrd="0" destOrd="0" presId="urn:microsoft.com/office/officeart/2005/8/layout/cycle5"/>
    <dgm:cxn modelId="{E9B389DD-A9AD-4903-9C5A-E85F1FB2E898}" srcId="{6B067CAD-02A4-42E3-A780-E11C8CEE91D5}" destId="{E5AEDC51-BBF4-4857-A00B-EDB516D16141}" srcOrd="1" destOrd="0" parTransId="{151A5047-9FDD-4975-BFC3-FD9FC430AA60}" sibTransId="{E69FCF42-7731-4583-AB7F-EC1CB3DA0AC5}"/>
    <dgm:cxn modelId="{642F2DFF-E590-4907-84E3-C9267E30BA35}" srcId="{6B067CAD-02A4-42E3-A780-E11C8CEE91D5}" destId="{9102663B-6859-403C-883B-3CBD37FD4A97}" srcOrd="3" destOrd="0" parTransId="{6A0680AC-E132-463D-97E6-97E7F1AEFE03}" sibTransId="{7F9BD73D-BDBB-4BF9-B13F-17B83D119838}"/>
    <dgm:cxn modelId="{BB5DBA5A-1640-4132-B856-BF15FBE707B8}" type="presParOf" srcId="{90115291-4E76-4917-AFFD-158426D5713F}" destId="{D3DF880B-7EB3-4036-B33B-2232C11C02D7}" srcOrd="0" destOrd="0" presId="urn:microsoft.com/office/officeart/2005/8/layout/cycle5"/>
    <dgm:cxn modelId="{C0474881-C8F0-4EE0-B62B-066BB356FBE9}" type="presParOf" srcId="{90115291-4E76-4917-AFFD-158426D5713F}" destId="{208D6945-0991-4CCC-A5D0-A8792A362A84}" srcOrd="1" destOrd="0" presId="urn:microsoft.com/office/officeart/2005/8/layout/cycle5"/>
    <dgm:cxn modelId="{D9D4ABDA-D849-4B45-8DCF-1F270FD61CE3}" type="presParOf" srcId="{90115291-4E76-4917-AFFD-158426D5713F}" destId="{2E3F9CE1-1FE2-4769-B413-EB1ECE631065}" srcOrd="2" destOrd="0" presId="urn:microsoft.com/office/officeart/2005/8/layout/cycle5"/>
    <dgm:cxn modelId="{6A38CCA9-E24B-4AC8-961D-9A21831973BE}" type="presParOf" srcId="{90115291-4E76-4917-AFFD-158426D5713F}" destId="{E5BAB459-9ACB-42EB-B9D0-FA2BB99D27C2}" srcOrd="3" destOrd="0" presId="urn:microsoft.com/office/officeart/2005/8/layout/cycle5"/>
    <dgm:cxn modelId="{7CB67910-47E7-40BD-ADDD-5D4C2E5C954A}" type="presParOf" srcId="{90115291-4E76-4917-AFFD-158426D5713F}" destId="{8ABA6B0F-DF48-4AB3-B075-B7E0407E4D36}" srcOrd="4" destOrd="0" presId="urn:microsoft.com/office/officeart/2005/8/layout/cycle5"/>
    <dgm:cxn modelId="{66B924CA-0565-4569-9CD9-E88BE6660911}" type="presParOf" srcId="{90115291-4E76-4917-AFFD-158426D5713F}" destId="{60D5C307-BFB6-4195-B19F-E0E352005E38}" srcOrd="5" destOrd="0" presId="urn:microsoft.com/office/officeart/2005/8/layout/cycle5"/>
    <dgm:cxn modelId="{32DDA418-1919-4509-BBA4-7C6E3CE84DE0}" type="presParOf" srcId="{90115291-4E76-4917-AFFD-158426D5713F}" destId="{31F28BCE-CF8A-443C-904A-CDA32E1F244A}" srcOrd="6" destOrd="0" presId="urn:microsoft.com/office/officeart/2005/8/layout/cycle5"/>
    <dgm:cxn modelId="{8782FA94-4AB6-4E82-8BB6-51BEF0B05EFF}" type="presParOf" srcId="{90115291-4E76-4917-AFFD-158426D5713F}" destId="{5761C1A1-5CF1-443D-94D2-FA6CF66A107E}" srcOrd="7" destOrd="0" presId="urn:microsoft.com/office/officeart/2005/8/layout/cycle5"/>
    <dgm:cxn modelId="{452EA89D-4843-4F7A-859C-84CA247C6A79}" type="presParOf" srcId="{90115291-4E76-4917-AFFD-158426D5713F}" destId="{652E6641-06D1-418F-8EFD-0C8E635EB8D8}" srcOrd="8" destOrd="0" presId="urn:microsoft.com/office/officeart/2005/8/layout/cycle5"/>
    <dgm:cxn modelId="{E8EA3273-02DA-45FE-9539-932D711C5CF0}" type="presParOf" srcId="{90115291-4E76-4917-AFFD-158426D5713F}" destId="{8D19A375-D044-44D6-986B-E6B7B4B2226F}" srcOrd="9" destOrd="0" presId="urn:microsoft.com/office/officeart/2005/8/layout/cycle5"/>
    <dgm:cxn modelId="{F64E8034-9A11-4CFE-862E-16A40634BEFC}" type="presParOf" srcId="{90115291-4E76-4917-AFFD-158426D5713F}" destId="{48FC8AA9-9144-4359-9FF7-A3A2CCF5273C}" srcOrd="10" destOrd="0" presId="urn:microsoft.com/office/officeart/2005/8/layout/cycle5"/>
    <dgm:cxn modelId="{948C0712-03CE-4E92-BD15-41356E6E55F1}" type="presParOf" srcId="{90115291-4E76-4917-AFFD-158426D5713F}" destId="{5FFA5AA1-4D5A-475A-9372-C12245480A77}" srcOrd="11" destOrd="0" presId="urn:microsoft.com/office/officeart/2005/8/layout/cycle5"/>
    <dgm:cxn modelId="{4EE47F35-707B-4B97-8CAE-C3BE52C18136}" type="presParOf" srcId="{90115291-4E76-4917-AFFD-158426D5713F}" destId="{67FC5609-173F-444C-8DDF-CCB2EAFC1AE9}" srcOrd="12" destOrd="0" presId="urn:microsoft.com/office/officeart/2005/8/layout/cycle5"/>
    <dgm:cxn modelId="{60EBAA19-D545-4F13-8E24-5A2A8F0E5E25}" type="presParOf" srcId="{90115291-4E76-4917-AFFD-158426D5713F}" destId="{BCF5AE0B-6B97-4698-BCF8-BCB2BFDC3AE1}" srcOrd="13" destOrd="0" presId="urn:microsoft.com/office/officeart/2005/8/layout/cycle5"/>
    <dgm:cxn modelId="{405877A7-9E4B-4E66-A1A3-915CA2F230C3}" type="presParOf" srcId="{90115291-4E76-4917-AFFD-158426D5713F}" destId="{AB08A9F0-B0F7-4A19-AB6A-1746FBF8D92E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599A12-6A98-4752-A2A5-084FAF224A1F}" type="doc">
      <dgm:prSet loTypeId="urn:microsoft.com/office/officeart/2005/8/layout/hList2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2CEF5-6F17-45B3-A800-E0F392720245}" type="pres">
      <dgm:prSet presAssocID="{33599A12-6A98-4752-A2A5-084FAF224A1F}" presName="linearFlow" presStyleCnt="0">
        <dgm:presLayoutVars>
          <dgm:dir/>
          <dgm:animLvl val="lvl"/>
          <dgm:resizeHandles/>
        </dgm:presLayoutVars>
      </dgm:prSet>
      <dgm:spPr/>
    </dgm:pt>
  </dgm:ptLst>
  <dgm:cxnLst>
    <dgm:cxn modelId="{D789E91E-5B9A-4EC3-ACC2-6E6A86A052C6}" type="presOf" srcId="{33599A12-6A98-4752-A2A5-084FAF224A1F}" destId="{E6E2CEF5-6F17-45B3-A800-E0F392720245}" srcOrd="0" destOrd="0" presId="urn:microsoft.com/office/officeart/2005/8/layout/hList2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F880B-7EB3-4036-B33B-2232C11C02D7}">
      <dsp:nvSpPr>
        <dsp:cNvPr id="0" name=""/>
        <dsp:cNvSpPr/>
      </dsp:nvSpPr>
      <dsp:spPr>
        <a:xfrm>
          <a:off x="2217477" y="1100"/>
          <a:ext cx="1365037" cy="8872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Good receipt</a:t>
          </a:r>
        </a:p>
      </dsp:txBody>
      <dsp:txXfrm>
        <a:off x="2260790" y="44413"/>
        <a:ext cx="1278411" cy="800648"/>
      </dsp:txXfrm>
    </dsp:sp>
    <dsp:sp modelId="{2E3F9CE1-1FE2-4769-B413-EB1ECE631065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2637073" y="225593"/>
              </a:moveTo>
              <a:arcTo wR="1771880" hR="1771880" stAng="17953697" swAng="1211123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AB459-9ACB-42EB-B9D0-FA2BB99D27C2}">
      <dsp:nvSpPr>
        <dsp:cNvPr id="0" name=""/>
        <dsp:cNvSpPr/>
      </dsp:nvSpPr>
      <dsp:spPr>
        <a:xfrm>
          <a:off x="3902635" y="1225439"/>
          <a:ext cx="1365037" cy="8872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Transfer</a:t>
          </a:r>
        </a:p>
      </dsp:txBody>
      <dsp:txXfrm>
        <a:off x="3945948" y="1268752"/>
        <a:ext cx="1278411" cy="800648"/>
      </dsp:txXfrm>
    </dsp:sp>
    <dsp:sp modelId="{60D5C307-BFB6-4195-B19F-E0E352005E38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3539505" y="1894606"/>
              </a:moveTo>
              <a:arcTo wR="1771880" hR="1771880" stAng="21838299" swAng="1359405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F28BCE-CF8A-443C-904A-CDA32E1F244A}">
      <dsp:nvSpPr>
        <dsp:cNvPr id="0" name=""/>
        <dsp:cNvSpPr/>
      </dsp:nvSpPr>
      <dsp:spPr>
        <a:xfrm>
          <a:off x="3258962" y="3206462"/>
          <a:ext cx="1365037" cy="8872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Maintenance</a:t>
          </a:r>
        </a:p>
      </dsp:txBody>
      <dsp:txXfrm>
        <a:off x="3302275" y="3249775"/>
        <a:ext cx="1278411" cy="800648"/>
      </dsp:txXfrm>
    </dsp:sp>
    <dsp:sp modelId="{652E6641-06D1-418F-8EFD-0C8E635EB8D8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1989213" y="3530381"/>
              </a:moveTo>
              <a:arcTo wR="1771880" hR="1771880" stAng="4977272" swAng="845456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9A375-D044-44D6-986B-E6B7B4B2226F}">
      <dsp:nvSpPr>
        <dsp:cNvPr id="0" name=""/>
        <dsp:cNvSpPr/>
      </dsp:nvSpPr>
      <dsp:spPr>
        <a:xfrm>
          <a:off x="1175992" y="3206462"/>
          <a:ext cx="1365037" cy="8872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Inventory</a:t>
          </a:r>
        </a:p>
      </dsp:txBody>
      <dsp:txXfrm>
        <a:off x="1219305" y="3249775"/>
        <a:ext cx="1278411" cy="800648"/>
      </dsp:txXfrm>
    </dsp:sp>
    <dsp:sp modelId="{5FFA5AA1-4D5A-475A-9372-C12245480A77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187939" y="2566041"/>
              </a:moveTo>
              <a:arcTo wR="1771880" hR="1771880" stAng="9202296" swAng="1359405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C5609-173F-444C-8DDF-CCB2EAFC1AE9}">
      <dsp:nvSpPr>
        <dsp:cNvPr id="0" name=""/>
        <dsp:cNvSpPr/>
      </dsp:nvSpPr>
      <dsp:spPr>
        <a:xfrm>
          <a:off x="532318" y="1225439"/>
          <a:ext cx="1365037" cy="8872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Scrap</a:t>
          </a:r>
        </a:p>
      </dsp:txBody>
      <dsp:txXfrm>
        <a:off x="575631" y="1268752"/>
        <a:ext cx="1278411" cy="800648"/>
      </dsp:txXfrm>
    </dsp:sp>
    <dsp:sp modelId="{AB08A9F0-B0F7-4A19-AB6A-1746FBF8D92E}">
      <dsp:nvSpPr>
        <dsp:cNvPr id="0" name=""/>
        <dsp:cNvSpPr/>
      </dsp:nvSpPr>
      <dsp:spPr>
        <a:xfrm>
          <a:off x="1128115" y="444737"/>
          <a:ext cx="3543761" cy="3543761"/>
        </a:xfrm>
        <a:custGeom>
          <a:avLst/>
          <a:gdLst/>
          <a:ahLst/>
          <a:cxnLst/>
          <a:rect l="0" t="0" r="0" b="0"/>
          <a:pathLst>
            <a:path>
              <a:moveTo>
                <a:pt x="426267" y="619107"/>
              </a:moveTo>
              <a:arcTo wR="1771880" hR="1771880" stAng="13235180" swAng="1211123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FB07D-283D-42BB-8F2F-8A80CED776E2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45A51-BD06-4009-9226-F027BD5027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944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226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8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32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911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6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44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34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57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ja-JP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0888" indent="-28892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700" indent="-23177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66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79625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368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940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12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84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242154-8E8A-47B0-BF66-F63B3C4E22C8}" type="slidenum">
              <a:rPr lang="en-US" altLang="ja-JP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75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ja-JP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0888" indent="-28892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700" indent="-231775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66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79625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368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940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12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84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8F1BF28-2EAF-432D-847C-98684B3A3E23}" type="slidenum">
              <a:rPr lang="en-US" altLang="ja-JP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88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Thùy</a:t>
            </a:r>
            <a:r>
              <a:rPr lang="en-US" baseline="0" dirty="0"/>
              <a:t> : </a:t>
            </a:r>
            <a:r>
              <a:rPr lang="en-US" dirty="0" err="1"/>
              <a:t>Cảm</a:t>
            </a:r>
            <a:r>
              <a:rPr lang="en-US" baseline="0" dirty="0"/>
              <a:t> </a:t>
            </a:r>
            <a:r>
              <a:rPr lang="en-US" baseline="0" dirty="0" err="1"/>
              <a:t>ơn</a:t>
            </a:r>
            <a:r>
              <a:rPr lang="en-US" baseline="0" dirty="0"/>
              <a:t> ban </a:t>
            </a:r>
            <a:r>
              <a:rPr lang="en-US" baseline="0" dirty="0" err="1"/>
              <a:t>giám</a:t>
            </a:r>
            <a:r>
              <a:rPr lang="en-US" baseline="0" dirty="0"/>
              <a:t> </a:t>
            </a:r>
            <a:r>
              <a:rPr lang="en-US" baseline="0" dirty="0" err="1"/>
              <a:t>khảo</a:t>
            </a:r>
            <a:r>
              <a:rPr lang="en-US" baseline="0" dirty="0"/>
              <a:t>, </a:t>
            </a:r>
            <a:r>
              <a:rPr lang="en-US" baseline="0" dirty="0" err="1"/>
              <a:t>cảm</a:t>
            </a:r>
            <a:r>
              <a:rPr lang="en-US" baseline="0" dirty="0"/>
              <a:t> </a:t>
            </a:r>
            <a:r>
              <a:rPr lang="en-US" baseline="0" dirty="0" err="1"/>
              <a:t>ơn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lắng</a:t>
            </a:r>
            <a:r>
              <a:rPr lang="en-US" baseline="0" dirty="0"/>
              <a:t> </a:t>
            </a:r>
            <a:r>
              <a:rPr lang="en-US" baseline="0" dirty="0" err="1"/>
              <a:t>nghe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7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884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71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72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340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FFBCA-0767-4303-B35B-6F596F3D2FE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01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52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63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0252-C0A8-4B52-B470-AE55BE41DC9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58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1473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118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780337" y="274641"/>
            <a:ext cx="2414588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6576" y="274641"/>
            <a:ext cx="7078663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1007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cuo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03/15/2024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9211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22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59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6575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448300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283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715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551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950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648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715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SG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SG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7EF16-D06F-48BD-8AA7-85FA054B4B60}" type="datetimeFigureOut">
              <a:rPr lang="en-SG" smtClean="0"/>
              <a:t>15/3/2024</a:t>
            </a:fld>
            <a:endParaRPr lang="en-SG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74CE9-07B2-45E1-963E-41A5D200038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118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49.png"/><Relationship Id="rId18" Type="http://schemas.openxmlformats.org/officeDocument/2006/relationships/image" Target="../media/image52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43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48.png"/><Relationship Id="rId17" Type="http://schemas.openxmlformats.org/officeDocument/2006/relationships/image" Target="../media/image45.png"/><Relationship Id="rId25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.bin"/><Relationship Id="rId20" Type="http://schemas.openxmlformats.org/officeDocument/2006/relationships/image" Target="../media/image40.png"/><Relationship Id="rId1" Type="http://schemas.openxmlformats.org/officeDocument/2006/relationships/vmlDrawing" Target="../drawings/vmlDrawing1.vml"/><Relationship Id="rId6" Type="http://schemas.openxmlformats.org/officeDocument/2006/relationships/diagramData" Target="../diagrams/data2.xml"/><Relationship Id="rId11" Type="http://schemas.openxmlformats.org/officeDocument/2006/relationships/image" Target="../media/image47.png"/><Relationship Id="rId24" Type="http://schemas.openxmlformats.org/officeDocument/2006/relationships/image" Target="../media/image55.png"/><Relationship Id="rId5" Type="http://schemas.openxmlformats.org/officeDocument/2006/relationships/image" Target="../media/image18.jpeg"/><Relationship Id="rId15" Type="http://schemas.openxmlformats.org/officeDocument/2006/relationships/image" Target="../media/image51.png"/><Relationship Id="rId23" Type="http://schemas.openxmlformats.org/officeDocument/2006/relationships/image" Target="../media/image54.png"/><Relationship Id="rId10" Type="http://schemas.microsoft.com/office/2007/relationships/diagramDrawing" Target="../diagrams/drawing2.xml"/><Relationship Id="rId19" Type="http://schemas.openxmlformats.org/officeDocument/2006/relationships/image" Target="../media/image41.png"/><Relationship Id="rId4" Type="http://schemas.openxmlformats.org/officeDocument/2006/relationships/image" Target="../media/image2.jpg"/><Relationship Id="rId9" Type="http://schemas.openxmlformats.org/officeDocument/2006/relationships/diagramColors" Target="../diagrams/colors2.xml"/><Relationship Id="rId14" Type="http://schemas.openxmlformats.org/officeDocument/2006/relationships/image" Target="../media/image50.jpeg"/><Relationship Id="rId22" Type="http://schemas.openxmlformats.org/officeDocument/2006/relationships/image" Target="../media/image5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58.wmf"/><Relationship Id="rId18" Type="http://schemas.openxmlformats.org/officeDocument/2006/relationships/image" Target="../media/image64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67.jpeg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.png"/><Relationship Id="rId20" Type="http://schemas.openxmlformats.org/officeDocument/2006/relationships/image" Target="../media/image66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8.jpeg"/><Relationship Id="rId15" Type="http://schemas.openxmlformats.org/officeDocument/2006/relationships/image" Target="../media/image62.png"/><Relationship Id="rId23" Type="http://schemas.openxmlformats.org/officeDocument/2006/relationships/image" Target="../media/image68.wmf"/><Relationship Id="rId10" Type="http://schemas.openxmlformats.org/officeDocument/2006/relationships/image" Target="../media/image60.png"/><Relationship Id="rId19" Type="http://schemas.openxmlformats.org/officeDocument/2006/relationships/image" Target="../media/image65.PNG"/><Relationship Id="rId4" Type="http://schemas.openxmlformats.org/officeDocument/2006/relationships/image" Target="../media/image2.jpg"/><Relationship Id="rId9" Type="http://schemas.openxmlformats.org/officeDocument/2006/relationships/image" Target="../media/image57.wmf"/><Relationship Id="rId14" Type="http://schemas.openxmlformats.org/officeDocument/2006/relationships/image" Target="../media/image61.png"/><Relationship Id="rId2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jpg"/><Relationship Id="rId7" Type="http://schemas.openxmlformats.org/officeDocument/2006/relationships/image" Target="../media/image70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openxmlformats.org/officeDocument/2006/relationships/image" Target="../media/image30.wmf"/><Relationship Id="rId10" Type="http://schemas.openxmlformats.org/officeDocument/2006/relationships/image" Target="../media/image54.png"/><Relationship Id="rId4" Type="http://schemas.openxmlformats.org/officeDocument/2006/relationships/image" Target="../media/image18.jpe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52.png"/><Relationship Id="rId1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61.png"/><Relationship Id="rId7" Type="http://schemas.openxmlformats.org/officeDocument/2006/relationships/image" Target="../media/image59.wmf"/><Relationship Id="rId12" Type="http://schemas.openxmlformats.org/officeDocument/2006/relationships/image" Target="../media/image77.png"/><Relationship Id="rId17" Type="http://schemas.openxmlformats.org/officeDocument/2006/relationships/image" Target="../media/image60.png"/><Relationship Id="rId25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7.wmf"/><Relationship Id="rId20" Type="http://schemas.openxmlformats.org/officeDocument/2006/relationships/image" Target="../media/image5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11" Type="http://schemas.openxmlformats.org/officeDocument/2006/relationships/image" Target="../media/image76.jpeg"/><Relationship Id="rId24" Type="http://schemas.openxmlformats.org/officeDocument/2006/relationships/image" Target="../media/image80.png"/><Relationship Id="rId5" Type="http://schemas.openxmlformats.org/officeDocument/2006/relationships/image" Target="../media/image18.jpeg"/><Relationship Id="rId15" Type="http://schemas.openxmlformats.org/officeDocument/2006/relationships/oleObject" Target="../embeddings/oleObject2.bin"/><Relationship Id="rId23" Type="http://schemas.openxmlformats.org/officeDocument/2006/relationships/image" Target="../media/image62.png"/><Relationship Id="rId10" Type="http://schemas.openxmlformats.org/officeDocument/2006/relationships/image" Target="../media/image75.wmf"/><Relationship Id="rId19" Type="http://schemas.openxmlformats.org/officeDocument/2006/relationships/oleObject" Target="../embeddings/oleObject4.bin"/><Relationship Id="rId4" Type="http://schemas.openxmlformats.org/officeDocument/2006/relationships/image" Target="../media/image2.jpg"/><Relationship Id="rId9" Type="http://schemas.openxmlformats.org/officeDocument/2006/relationships/image" Target="../media/image55.png"/><Relationship Id="rId14" Type="http://schemas.openxmlformats.org/officeDocument/2006/relationships/image" Target="../media/image78.png"/><Relationship Id="rId22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microsoft.com/office/2007/relationships/hdphoto" Target="../media/hdphoto5.wdp"/><Relationship Id="rId18" Type="http://schemas.openxmlformats.org/officeDocument/2006/relationships/image" Target="../media/image91.png"/><Relationship Id="rId3" Type="http://schemas.openxmlformats.org/officeDocument/2006/relationships/image" Target="../media/image2.jpg"/><Relationship Id="rId21" Type="http://schemas.openxmlformats.org/officeDocument/2006/relationships/image" Target="../media/image93.jpeg"/><Relationship Id="rId7" Type="http://schemas.openxmlformats.org/officeDocument/2006/relationships/image" Target="../media/image84.jpeg"/><Relationship Id="rId12" Type="http://schemas.openxmlformats.org/officeDocument/2006/relationships/image" Target="../media/image88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6" Type="http://schemas.microsoft.com/office/2007/relationships/hdphoto" Target="../media/hdphoto6.wdp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11" Type="http://schemas.openxmlformats.org/officeDocument/2006/relationships/hyperlink" Target="https://www.google.com.vn/url?sa=i&amp;rct=j&amp;q=&amp;esrc=s&amp;source=images&amp;cd=&amp;cad=rja&amp;uact=8&amp;ved=2ahUKEwjslMj8-sDcAhWWad4KHeQZCxAQjRx6BAgBEAU&amp;url=https://pixabay.com/vi/xe-bu%C3%BDt-phim-ho%E1%BA%A1t-h%C3%ACnh-304247/&amp;psig=AOvVaw2hxTyaey2nti8thIZyKduC&amp;ust=1532838412017634" TargetMode="External"/><Relationship Id="rId5" Type="http://schemas.openxmlformats.org/officeDocument/2006/relationships/image" Target="../media/image82.png"/><Relationship Id="rId15" Type="http://schemas.openxmlformats.org/officeDocument/2006/relationships/image" Target="../media/image89.png"/><Relationship Id="rId10" Type="http://schemas.openxmlformats.org/officeDocument/2006/relationships/image" Target="../media/image87.png"/><Relationship Id="rId19" Type="http://schemas.openxmlformats.org/officeDocument/2006/relationships/image" Target="../media/image92.jpeg"/><Relationship Id="rId4" Type="http://schemas.openxmlformats.org/officeDocument/2006/relationships/image" Target="../media/image81.jpeg"/><Relationship Id="rId9" Type="http://schemas.openxmlformats.org/officeDocument/2006/relationships/image" Target="../media/image86.png"/><Relationship Id="rId14" Type="http://schemas.openxmlformats.org/officeDocument/2006/relationships/hyperlink" Target="https://www.google.com.vn/url?sa=i&amp;rct=j&amp;q=&amp;esrc=s&amp;source=images&amp;cd=&amp;cad=rja&amp;uact=8&amp;ved=2ahUKEwi2l5GI_77cAhWM7WEKHUpJCZAQjRx6BAgBEAU&amp;url=https://eu.fotolia.com/tag/%22let's%20go%22&amp;psig=AOvVaw2zJhBAxYbVh8yVcjuivlkv&amp;ust=1532770993662233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69.png"/><Relationship Id="rId3" Type="http://schemas.openxmlformats.org/officeDocument/2006/relationships/image" Target="../media/image2.jp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82.png"/><Relationship Id="rId10" Type="http://schemas.openxmlformats.org/officeDocument/2006/relationships/image" Target="../media/image99.jpg"/><Relationship Id="rId4" Type="http://schemas.openxmlformats.org/officeDocument/2006/relationships/image" Target="../media/image18.jpeg"/><Relationship Id="rId9" Type="http://schemas.openxmlformats.org/officeDocument/2006/relationships/image" Target="../media/image98.wmf"/><Relationship Id="rId14" Type="http://schemas.openxmlformats.org/officeDocument/2006/relationships/image" Target="../media/image8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11" Type="http://schemas.openxmlformats.org/officeDocument/2006/relationships/image" Target="../media/image104.png"/><Relationship Id="rId5" Type="http://schemas.openxmlformats.org/officeDocument/2006/relationships/chart" Target="../charts/chart2.xml"/><Relationship Id="rId10" Type="http://schemas.openxmlformats.org/officeDocument/2006/relationships/image" Target="../media/image103.png"/><Relationship Id="rId4" Type="http://schemas.openxmlformats.org/officeDocument/2006/relationships/image" Target="../media/image102.jpeg"/><Relationship Id="rId9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09.png"/><Relationship Id="rId26" Type="http://schemas.openxmlformats.org/officeDocument/2006/relationships/image" Target="../media/image54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8.jpeg"/><Relationship Id="rId7" Type="http://schemas.openxmlformats.org/officeDocument/2006/relationships/image" Target="../media/image55.png"/><Relationship Id="rId12" Type="http://schemas.microsoft.com/office/2007/relationships/hdphoto" Target="../media/hdphoto7.wdp"/><Relationship Id="rId17" Type="http://schemas.openxmlformats.org/officeDocument/2006/relationships/image" Target="../media/image45.png"/><Relationship Id="rId25" Type="http://schemas.openxmlformats.org/officeDocument/2006/relationships/image" Target="../media/image53.jpeg"/><Relationship Id="rId33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.bin"/><Relationship Id="rId20" Type="http://schemas.openxmlformats.org/officeDocument/2006/relationships/image" Target="../media/image2.jpg"/><Relationship Id="rId29" Type="http://schemas.openxmlformats.org/officeDocument/2006/relationships/image" Target="../media/image113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74.jpeg"/><Relationship Id="rId11" Type="http://schemas.openxmlformats.org/officeDocument/2006/relationships/image" Target="../media/image106.png"/><Relationship Id="rId24" Type="http://schemas.openxmlformats.org/officeDocument/2006/relationships/image" Target="../media/image43.png"/><Relationship Id="rId32" Type="http://schemas.openxmlformats.org/officeDocument/2006/relationships/image" Target="../media/image71.png"/><Relationship Id="rId5" Type="http://schemas.openxmlformats.org/officeDocument/2006/relationships/image" Target="../media/image105.png"/><Relationship Id="rId15" Type="http://schemas.openxmlformats.org/officeDocument/2006/relationships/image" Target="../media/image108.emf"/><Relationship Id="rId23" Type="http://schemas.openxmlformats.org/officeDocument/2006/relationships/image" Target="../media/image40.png"/><Relationship Id="rId28" Type="http://schemas.openxmlformats.org/officeDocument/2006/relationships/image" Target="../media/image112.png"/><Relationship Id="rId10" Type="http://schemas.openxmlformats.org/officeDocument/2006/relationships/image" Target="../media/image76.jpeg"/><Relationship Id="rId19" Type="http://schemas.openxmlformats.org/officeDocument/2006/relationships/image" Target="../media/image110.jpeg"/><Relationship Id="rId31" Type="http://schemas.openxmlformats.org/officeDocument/2006/relationships/image" Target="../media/image70.png"/><Relationship Id="rId4" Type="http://schemas.openxmlformats.org/officeDocument/2006/relationships/image" Target="../media/image52.png"/><Relationship Id="rId9" Type="http://schemas.openxmlformats.org/officeDocument/2006/relationships/image" Target="../media/image75.wmf"/><Relationship Id="rId14" Type="http://schemas.microsoft.com/office/2007/relationships/hdphoto" Target="../media/hdphoto8.wdp"/><Relationship Id="rId22" Type="http://schemas.openxmlformats.org/officeDocument/2006/relationships/image" Target="../media/image41.png"/><Relationship Id="rId27" Type="http://schemas.openxmlformats.org/officeDocument/2006/relationships/image" Target="../media/image111.png"/><Relationship Id="rId30" Type="http://schemas.openxmlformats.org/officeDocument/2006/relationships/image" Target="../media/image73.png"/><Relationship Id="rId8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.jp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8.jpeg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2.jp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microsoft.com/office/2007/relationships/hdphoto" Target="../media/hdphoto1.wdp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hart" Target="../charts/chart1.xml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3.wdp"/><Relationship Id="rId1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wmf"/><Relationship Id="rId5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0.wmf"/><Relationship Id="rId5" Type="http://schemas.openxmlformats.org/officeDocument/2006/relationships/diagramData" Target="../diagrams/data1.xml"/><Relationship Id="rId10" Type="http://schemas.openxmlformats.org/officeDocument/2006/relationships/image" Target="../media/image29.jpeg"/><Relationship Id="rId4" Type="http://schemas.openxmlformats.org/officeDocument/2006/relationships/image" Target="../media/image18.jpe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w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8.jpeg"/><Relationship Id="rId10" Type="http://schemas.openxmlformats.org/officeDocument/2006/relationships/image" Target="../media/image44.png"/><Relationship Id="rId4" Type="http://schemas.openxmlformats.org/officeDocument/2006/relationships/image" Target="../media/image39.wmf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906000" cy="60212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6048" y="8076"/>
            <a:ext cx="9906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Information Systems Group QCC team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8780" y="2895600"/>
            <a:ext cx="9144001" cy="1447800"/>
            <a:chOff x="-1" y="4038600"/>
            <a:chExt cx="9144001" cy="1447800"/>
          </a:xfrm>
        </p:grpSpPr>
        <p:sp>
          <p:nvSpPr>
            <p:cNvPr id="10" name="Rectangle 9"/>
            <p:cNvSpPr/>
            <p:nvPr/>
          </p:nvSpPr>
          <p:spPr>
            <a:xfrm>
              <a:off x="-1" y="4038600"/>
              <a:ext cx="9144001" cy="1447800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30004" y="4065845"/>
              <a:ext cx="7459094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i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Arial" pitchFamily="34" charset="0"/>
                  <a:cs typeface="Arial" pitchFamily="34" charset="0"/>
                </a:rPr>
                <a:t>7 Dragon Balls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81001" y="5715001"/>
            <a:ext cx="9128761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8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QCC Story</a:t>
            </a:r>
          </a:p>
        </p:txBody>
      </p:sp>
    </p:spTree>
    <p:extLst>
      <p:ext uri="{BB962C8B-B14F-4D97-AF65-F5344CB8AC3E}">
        <p14:creationId xmlns:p14="http://schemas.microsoft.com/office/powerpoint/2010/main" val="321203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865566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2422" y="0"/>
            <a:ext cx="8385378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1: Apply Barcode For Function Borrow &amp; Return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124917" y="20663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9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409576" y="685800"/>
            <a:ext cx="9057650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kumimoji="1" lang="en-GB" altLang="ja-JP" sz="2000" b="1" dirty="0">
                <a:solidFill>
                  <a:prstClr val="white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Discuss, Q&amp;A, find solution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338438" y="3772597"/>
            <a:ext cx="9074920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kumimoji="1" lang="en-GB" altLang="ja-JP" sz="2000" b="1" dirty="0">
                <a:solidFill>
                  <a:prstClr val="white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Borrow &amp; Return equipment by scan barcode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2735116" y="5448731"/>
            <a:ext cx="698715" cy="130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1775" y="18977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8CA8F38-6D6B-4F7D-A89C-22BB9D24BAAE}"/>
              </a:ext>
            </a:extLst>
          </p:cNvPr>
          <p:cNvGrpSpPr/>
          <p:nvPr/>
        </p:nvGrpSpPr>
        <p:grpSpPr>
          <a:xfrm>
            <a:off x="3101583" y="1989665"/>
            <a:ext cx="1301239" cy="1486241"/>
            <a:chOff x="878683" y="2721755"/>
            <a:chExt cx="793236" cy="37271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A1C588-9F89-4CA6-9C80-0CCED819B29B}"/>
                </a:ext>
              </a:extLst>
            </p:cNvPr>
            <p:cNvSpPr txBox="1"/>
            <p:nvPr/>
          </p:nvSpPr>
          <p:spPr>
            <a:xfrm>
              <a:off x="878683" y="2930122"/>
              <a:ext cx="793236" cy="164349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r>
                <a:rPr lang="en-US" sz="1600" dirty="0"/>
                <a:t>PIC, Leader</a:t>
              </a:r>
            </a:p>
          </p:txBody>
        </p:sp>
        <p:graphicFrame>
          <p:nvGraphicFramePr>
            <p:cNvPr id="73" name="Diagram 72">
              <a:extLst>
                <a:ext uri="{FF2B5EF4-FFF2-40B4-BE49-F238E27FC236}">
                  <a16:creationId xmlns:a16="http://schemas.microsoft.com/office/drawing/2014/main" id="{2B10C9DE-755C-4035-AA34-0A5AF53B9D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9690712"/>
                </p:ext>
              </p:extLst>
            </p:nvPr>
          </p:nvGraphicFramePr>
          <p:xfrm>
            <a:off x="1048037" y="2721755"/>
            <a:ext cx="263999" cy="2323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</p:grpSp>
      <p:pic>
        <p:nvPicPr>
          <p:cNvPr id="74" name="Picture 73" descr="Icon&#10;&#10;Description automatically generated">
            <a:extLst>
              <a:ext uri="{FF2B5EF4-FFF2-40B4-BE49-F238E27FC236}">
                <a16:creationId xmlns:a16="http://schemas.microsoft.com/office/drawing/2014/main" id="{6E9C2CB0-7B74-40A4-8C79-EC0839CD7D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32" y="2322478"/>
            <a:ext cx="667953" cy="28304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8619745-E52B-4805-8CC2-F5CFF4524EC4}"/>
              </a:ext>
            </a:extLst>
          </p:cNvPr>
          <p:cNvSpPr txBox="1"/>
          <p:nvPr/>
        </p:nvSpPr>
        <p:spPr>
          <a:xfrm>
            <a:off x="2489737" y="2589818"/>
            <a:ext cx="1400349" cy="3977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b="1" dirty="0"/>
              <a:t>Discuss</a:t>
            </a:r>
          </a:p>
          <a:p>
            <a:endParaRPr lang="en-US" sz="1400" b="1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FE4D14E-1B52-478B-A570-D76F57253614}"/>
              </a:ext>
            </a:extLst>
          </p:cNvPr>
          <p:cNvGrpSpPr/>
          <p:nvPr/>
        </p:nvGrpSpPr>
        <p:grpSpPr>
          <a:xfrm>
            <a:off x="1571868" y="1917696"/>
            <a:ext cx="908689" cy="1083665"/>
            <a:chOff x="7529327" y="1895268"/>
            <a:chExt cx="723844" cy="760089"/>
          </a:xfrm>
        </p:grpSpPr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3E785D4E-107C-45EE-9760-D9F63A8C8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27" y="1895268"/>
              <a:ext cx="723844" cy="76008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D009ADB-38A4-4BCA-9413-B7DEEA42857E}"/>
                </a:ext>
              </a:extLst>
            </p:cNvPr>
            <p:cNvSpPr txBox="1"/>
            <p:nvPr/>
          </p:nvSpPr>
          <p:spPr>
            <a:xfrm>
              <a:off x="7797651" y="2226234"/>
              <a:ext cx="357047" cy="292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IT</a:t>
              </a:r>
            </a:p>
          </p:txBody>
        </p:sp>
      </p:grpSp>
      <p:sp>
        <p:nvSpPr>
          <p:cNvPr id="85" name="Callout: Bent Line 4278">
            <a:extLst>
              <a:ext uri="{FF2B5EF4-FFF2-40B4-BE49-F238E27FC236}">
                <a16:creationId xmlns:a16="http://schemas.microsoft.com/office/drawing/2014/main" id="{78634F59-346C-4BE8-A234-5DBFE45E52EA}"/>
              </a:ext>
            </a:extLst>
          </p:cNvPr>
          <p:cNvSpPr/>
          <p:nvPr/>
        </p:nvSpPr>
        <p:spPr>
          <a:xfrm>
            <a:off x="2824614" y="1153560"/>
            <a:ext cx="978513" cy="750766"/>
          </a:xfrm>
          <a:prstGeom prst="borderCallout2">
            <a:avLst>
              <a:gd name="adj1" fmla="val 37838"/>
              <a:gd name="adj2" fmla="val -3573"/>
              <a:gd name="adj3" fmla="val 39741"/>
              <a:gd name="adj4" fmla="val -9369"/>
              <a:gd name="adj5" fmla="val 150888"/>
              <a:gd name="adj6" fmla="val -9729"/>
            </a:avLst>
          </a:prstGeom>
          <a:noFill/>
          <a:ln>
            <a:solidFill>
              <a:srgbClr val="51637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"/>
              </a:rPr>
              <a:t>System Solutions</a:t>
            </a:r>
          </a:p>
        </p:txBody>
      </p:sp>
      <p:sp>
        <p:nvSpPr>
          <p:cNvPr id="88" name="Right Arrow 100">
            <a:extLst>
              <a:ext uri="{FF2B5EF4-FFF2-40B4-BE49-F238E27FC236}">
                <a16:creationId xmlns:a16="http://schemas.microsoft.com/office/drawing/2014/main" id="{60C7858A-D856-4200-B2BE-05B6EB1B4257}"/>
              </a:ext>
            </a:extLst>
          </p:cNvPr>
          <p:cNvSpPr/>
          <p:nvPr/>
        </p:nvSpPr>
        <p:spPr>
          <a:xfrm>
            <a:off x="3964359" y="2180842"/>
            <a:ext cx="260855" cy="5081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A17D7D60-85FE-4B24-91FB-49D8C9ECCD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0707" y="2115111"/>
            <a:ext cx="308347" cy="729548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F16208DE-9A52-40E8-B565-A761694C8325}"/>
              </a:ext>
            </a:extLst>
          </p:cNvPr>
          <p:cNvGrpSpPr/>
          <p:nvPr/>
        </p:nvGrpSpPr>
        <p:grpSpPr>
          <a:xfrm>
            <a:off x="6160914" y="2061039"/>
            <a:ext cx="381420" cy="755151"/>
            <a:chOff x="4752026" y="2337907"/>
            <a:chExt cx="423620" cy="747587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E580474-2461-48D1-8F77-590ACBBAA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0" t="2000" r="20000"/>
            <a:stretch/>
          </p:blipFill>
          <p:spPr>
            <a:xfrm>
              <a:off x="4752026" y="2337907"/>
              <a:ext cx="423620" cy="747587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D32D1FC-679E-4A68-A0AE-300CDC7797BF}"/>
                </a:ext>
              </a:extLst>
            </p:cNvPr>
            <p:cNvGrpSpPr/>
            <p:nvPr/>
          </p:nvGrpSpPr>
          <p:grpSpPr>
            <a:xfrm>
              <a:off x="4830322" y="2399191"/>
              <a:ext cx="229602" cy="328194"/>
              <a:chOff x="6526292" y="3223089"/>
              <a:chExt cx="2749644" cy="2779604"/>
            </a:xfrm>
          </p:grpSpPr>
          <p:sp>
            <p:nvSpPr>
              <p:cNvPr id="93" name="角丸四角形 3">
                <a:extLst>
                  <a:ext uri="{FF2B5EF4-FFF2-40B4-BE49-F238E27FC236}">
                    <a16:creationId xmlns:a16="http://schemas.microsoft.com/office/drawing/2014/main" id="{BDD6C83A-626B-4170-9D24-9DFBDAA207A3}"/>
                  </a:ext>
                </a:extLst>
              </p:cNvPr>
              <p:cNvSpPr/>
              <p:nvPr/>
            </p:nvSpPr>
            <p:spPr bwMode="auto">
              <a:xfrm>
                <a:off x="6526292" y="3223089"/>
                <a:ext cx="2749644" cy="2779604"/>
              </a:xfrm>
              <a:prstGeom prst="roundRect">
                <a:avLst>
                  <a:gd name="adj" fmla="val 6880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  <a:cs typeface="Arial" pitchFamily="34" charset="0"/>
                </a:endParaRPr>
              </a:p>
            </p:txBody>
          </p:sp>
          <p:sp>
            <p:nvSpPr>
              <p:cNvPr id="94" name="正方形/長方形 1">
                <a:extLst>
                  <a:ext uri="{FF2B5EF4-FFF2-40B4-BE49-F238E27FC236}">
                    <a16:creationId xmlns:a16="http://schemas.microsoft.com/office/drawing/2014/main" id="{452135EB-C33A-4CC1-B142-B9CC7727F3E2}"/>
                  </a:ext>
                </a:extLst>
              </p:cNvPr>
              <p:cNvSpPr/>
              <p:nvPr/>
            </p:nvSpPr>
            <p:spPr>
              <a:xfrm>
                <a:off x="6857999" y="3793755"/>
                <a:ext cx="2178109" cy="57694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5" name="テキスト ボックス 4">
                <a:extLst>
                  <a:ext uri="{FF2B5EF4-FFF2-40B4-BE49-F238E27FC236}">
                    <a16:creationId xmlns:a16="http://schemas.microsoft.com/office/drawing/2014/main" id="{D65429BF-038A-42ED-8E8F-C73632B7DD1B}"/>
                  </a:ext>
                </a:extLst>
              </p:cNvPr>
              <p:cNvSpPr txBox="1"/>
              <p:nvPr/>
            </p:nvSpPr>
            <p:spPr>
              <a:xfrm>
                <a:off x="6819061" y="4426348"/>
                <a:ext cx="1053494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ＭＳ Ｐゴシック"/>
                    <a:cs typeface="Arial" pitchFamily="34" charset="0"/>
                  </a:rPr>
                  <a:t>Part No  :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6" name="テキスト ボックス 17">
                <a:extLst>
                  <a:ext uri="{FF2B5EF4-FFF2-40B4-BE49-F238E27FC236}">
                    <a16:creationId xmlns:a16="http://schemas.microsoft.com/office/drawing/2014/main" id="{907E6FD5-6057-42AF-857F-28F92223D249}"/>
                  </a:ext>
                </a:extLst>
              </p:cNvPr>
              <p:cNvSpPr txBox="1"/>
              <p:nvPr/>
            </p:nvSpPr>
            <p:spPr>
              <a:xfrm>
                <a:off x="7905833" y="4405989"/>
                <a:ext cx="367280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A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97" name="テキスト ボックス 4">
                <a:extLst>
                  <a:ext uri="{FF2B5EF4-FFF2-40B4-BE49-F238E27FC236}">
                    <a16:creationId xmlns:a16="http://schemas.microsoft.com/office/drawing/2014/main" id="{23501FD5-FA2E-4504-87CE-5D8FFADED599}"/>
                  </a:ext>
                </a:extLst>
              </p:cNvPr>
              <p:cNvSpPr txBox="1"/>
              <p:nvPr/>
            </p:nvSpPr>
            <p:spPr>
              <a:xfrm>
                <a:off x="6819061" y="4816519"/>
                <a:ext cx="1075936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ＭＳ Ｐゴシック"/>
                    <a:cs typeface="Arial" pitchFamily="34" charset="0"/>
                  </a:rPr>
                  <a:t>Part card: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8" name="テキスト ボックス 4">
                <a:extLst>
                  <a:ext uri="{FF2B5EF4-FFF2-40B4-BE49-F238E27FC236}">
                    <a16:creationId xmlns:a16="http://schemas.microsoft.com/office/drawing/2014/main" id="{F3D9F5A3-DF08-4189-801B-ED83ABC1D380}"/>
                  </a:ext>
                </a:extLst>
              </p:cNvPr>
              <p:cNvSpPr txBox="1"/>
              <p:nvPr/>
            </p:nvSpPr>
            <p:spPr>
              <a:xfrm>
                <a:off x="6852731" y="5202057"/>
                <a:ext cx="652615" cy="361617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itchFamily="34" charset="0"/>
                    <a:ea typeface="ＭＳ Ｐゴシック"/>
                    <a:cs typeface="Arial" pitchFamily="34" charset="0"/>
                  </a:rPr>
                  <a:t>QTY: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  <p:sp>
            <p:nvSpPr>
              <p:cNvPr id="99" name="テキスト ボックス 17">
                <a:extLst>
                  <a:ext uri="{FF2B5EF4-FFF2-40B4-BE49-F238E27FC236}">
                    <a16:creationId xmlns:a16="http://schemas.microsoft.com/office/drawing/2014/main" id="{27ECAE8D-6122-4ABD-88D2-BA202D27FC93}"/>
                  </a:ext>
                </a:extLst>
              </p:cNvPr>
              <p:cNvSpPr txBox="1"/>
              <p:nvPr/>
            </p:nvSpPr>
            <p:spPr>
              <a:xfrm>
                <a:off x="7905833" y="4776139"/>
                <a:ext cx="929452" cy="361617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A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100" name="テキスト ボックス 17">
                <a:extLst>
                  <a:ext uri="{FF2B5EF4-FFF2-40B4-BE49-F238E27FC236}">
                    <a16:creationId xmlns:a16="http://schemas.microsoft.com/office/drawing/2014/main" id="{C268994E-20D9-4D65-924F-D0EEDAC23AA8}"/>
                  </a:ext>
                </a:extLst>
              </p:cNvPr>
              <p:cNvSpPr txBox="1"/>
              <p:nvPr/>
            </p:nvSpPr>
            <p:spPr>
              <a:xfrm>
                <a:off x="7764928" y="5451805"/>
                <a:ext cx="929452" cy="361617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101" name="テキスト ボックス 17">
                <a:extLst>
                  <a:ext uri="{FF2B5EF4-FFF2-40B4-BE49-F238E27FC236}">
                    <a16:creationId xmlns:a16="http://schemas.microsoft.com/office/drawing/2014/main" id="{9A3F7065-9644-4A16-9A8A-F54B166D5200}"/>
                  </a:ext>
                </a:extLst>
              </p:cNvPr>
              <p:cNvSpPr txBox="1"/>
              <p:nvPr/>
            </p:nvSpPr>
            <p:spPr>
              <a:xfrm>
                <a:off x="7905833" y="5186668"/>
                <a:ext cx="929452" cy="361617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30</a:t>
                </a: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  <p:sp>
            <p:nvSpPr>
              <p:cNvPr id="102" name="正方形/長方形 1">
                <a:extLst>
                  <a:ext uri="{FF2B5EF4-FFF2-40B4-BE49-F238E27FC236}">
                    <a16:creationId xmlns:a16="http://schemas.microsoft.com/office/drawing/2014/main" id="{E710CAC0-344A-4008-A88C-BC7CF95AEAB9}"/>
                  </a:ext>
                </a:extLst>
              </p:cNvPr>
              <p:cNvSpPr/>
              <p:nvPr/>
            </p:nvSpPr>
            <p:spPr>
              <a:xfrm>
                <a:off x="6808654" y="5607877"/>
                <a:ext cx="2227455" cy="34904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</p:grpSp>
      </p:grpSp>
      <p:sp>
        <p:nvSpPr>
          <p:cNvPr id="103" name="二等辺三角形 7172">
            <a:extLst>
              <a:ext uri="{FF2B5EF4-FFF2-40B4-BE49-F238E27FC236}">
                <a16:creationId xmlns:a16="http://schemas.microsoft.com/office/drawing/2014/main" id="{1E5E6A3A-40BE-4AED-AC4B-10674033BE72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6409662" y="2015929"/>
            <a:ext cx="383777" cy="243836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/>
              <a:cs typeface="Arial" pitchFamily="34" charset="0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C18A2F7-69CE-4C21-B239-08A64DBC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52" y="1620230"/>
            <a:ext cx="882953" cy="27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E042430B-7350-475B-8C88-B4DFCCAD0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413669"/>
              </p:ext>
            </p:extLst>
          </p:nvPr>
        </p:nvGraphicFramePr>
        <p:xfrm>
          <a:off x="6861398" y="1939398"/>
          <a:ext cx="501600" cy="44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ｸﾘｯﾌﾟ" r:id="rId16" imgW="1666667" imgH="1695238" progId="">
                  <p:embed/>
                </p:oleObj>
              </mc:Choice>
              <mc:Fallback>
                <p:oleObj name="ｸﾘｯﾌﾟ" r:id="rId16" imgW="1666667" imgH="1695238" progId="">
                  <p:embed/>
                  <p:pic>
                    <p:nvPicPr>
                      <p:cNvPr id="118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398" y="1939398"/>
                        <a:ext cx="501600" cy="44870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Can 936">
            <a:extLst>
              <a:ext uri="{FF2B5EF4-FFF2-40B4-BE49-F238E27FC236}">
                <a16:creationId xmlns:a16="http://schemas.microsoft.com/office/drawing/2014/main" id="{BECEF164-E1A1-4C22-88FD-3C61BE5CA475}"/>
              </a:ext>
            </a:extLst>
          </p:cNvPr>
          <p:cNvSpPr/>
          <p:nvPr/>
        </p:nvSpPr>
        <p:spPr>
          <a:xfrm>
            <a:off x="8114993" y="1810250"/>
            <a:ext cx="1322460" cy="1409313"/>
          </a:xfrm>
          <a:prstGeom prst="can">
            <a:avLst/>
          </a:prstGeom>
          <a:solidFill>
            <a:srgbClr val="2D2D8A"/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</p:spPr>
        <p:txBody>
          <a:bodyPr vert="horz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FFFFFF"/>
                </a:solidFill>
                <a:latin typeface="Arial"/>
                <a:cs typeface="Arial"/>
              </a:rPr>
              <a:t>Database server</a:t>
            </a:r>
            <a:endParaRPr kumimoji="0" lang="vi-VN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09" name="Right Arrow 100">
            <a:extLst>
              <a:ext uri="{FF2B5EF4-FFF2-40B4-BE49-F238E27FC236}">
                <a16:creationId xmlns:a16="http://schemas.microsoft.com/office/drawing/2014/main" id="{940C9ACA-855B-4542-831B-EF3231DF63EA}"/>
              </a:ext>
            </a:extLst>
          </p:cNvPr>
          <p:cNvSpPr/>
          <p:nvPr/>
        </p:nvSpPr>
        <p:spPr>
          <a:xfrm>
            <a:off x="7615930" y="2122943"/>
            <a:ext cx="362923" cy="5081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EE0C23B-7167-4A10-AC02-AD74796AB526}"/>
              </a:ext>
            </a:extLst>
          </p:cNvPr>
          <p:cNvCxnSpPr>
            <a:cxnSpLocks/>
          </p:cNvCxnSpPr>
          <p:nvPr/>
        </p:nvCxnSpPr>
        <p:spPr>
          <a:xfrm flipH="1" flipV="1">
            <a:off x="1336032" y="1739540"/>
            <a:ext cx="342828" cy="311890"/>
          </a:xfrm>
          <a:prstGeom prst="straightConnector1">
            <a:avLst/>
          </a:prstGeom>
          <a:ln w="12700">
            <a:solidFill>
              <a:srgbClr val="4E5F7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3A47369-0238-4C54-914D-96CD9D4D1F19}"/>
              </a:ext>
            </a:extLst>
          </p:cNvPr>
          <p:cNvCxnSpPr>
            <a:cxnSpLocks/>
          </p:cNvCxnSpPr>
          <p:nvPr/>
        </p:nvCxnSpPr>
        <p:spPr>
          <a:xfrm flipH="1">
            <a:off x="1107330" y="2299210"/>
            <a:ext cx="502319" cy="4644"/>
          </a:xfrm>
          <a:prstGeom prst="straightConnector1">
            <a:avLst/>
          </a:prstGeom>
          <a:ln w="12700">
            <a:solidFill>
              <a:srgbClr val="4E5F7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4E0D980-A2E5-406E-8685-CF478426E6C7}"/>
              </a:ext>
            </a:extLst>
          </p:cNvPr>
          <p:cNvCxnSpPr>
            <a:cxnSpLocks/>
          </p:cNvCxnSpPr>
          <p:nvPr/>
        </p:nvCxnSpPr>
        <p:spPr>
          <a:xfrm flipH="1">
            <a:off x="1085775" y="2561842"/>
            <a:ext cx="530970" cy="378354"/>
          </a:xfrm>
          <a:prstGeom prst="straightConnector1">
            <a:avLst/>
          </a:prstGeom>
          <a:ln w="12700">
            <a:solidFill>
              <a:srgbClr val="4E5F7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858D381-E44F-45A2-B25B-E0B5A3C7300C}"/>
              </a:ext>
            </a:extLst>
          </p:cNvPr>
          <p:cNvSpPr txBox="1"/>
          <p:nvPr/>
        </p:nvSpPr>
        <p:spPr>
          <a:xfrm>
            <a:off x="159919" y="1183324"/>
            <a:ext cx="1665795" cy="5417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lang="en-US" b="1" dirty="0">
                <a:solidFill>
                  <a:srgbClr val="1508B8"/>
                </a:solidFill>
              </a:rPr>
              <a:t>   List Job</a:t>
            </a:r>
            <a:r>
              <a:rPr lang="en-US" b="1" dirty="0"/>
              <a:t> </a:t>
            </a:r>
          </a:p>
          <a:p>
            <a:r>
              <a:rPr lang="en-US" sz="1400" dirty="0"/>
              <a:t>Document, operators,</a:t>
            </a:r>
          </a:p>
          <a:p>
            <a:r>
              <a:rPr lang="en-US" sz="1400" dirty="0"/>
              <a:t> reports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4B21E-1902-4FFD-A302-0B7ED17299BE}"/>
              </a:ext>
            </a:extLst>
          </p:cNvPr>
          <p:cNvSpPr txBox="1"/>
          <p:nvPr/>
        </p:nvSpPr>
        <p:spPr>
          <a:xfrm>
            <a:off x="67190" y="1953929"/>
            <a:ext cx="1649195" cy="66454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lang="en-US" b="1" dirty="0"/>
              <a:t>    </a:t>
            </a:r>
            <a:r>
              <a:rPr lang="en-US" b="1" dirty="0">
                <a:solidFill>
                  <a:srgbClr val="1508B8"/>
                </a:solidFill>
              </a:rPr>
              <a:t>Study</a:t>
            </a:r>
            <a:r>
              <a:rPr lang="en-US" sz="1200" dirty="0"/>
              <a:t> </a:t>
            </a:r>
          </a:p>
          <a:p>
            <a:r>
              <a:rPr lang="en-US" sz="1400" dirty="0"/>
              <a:t>Operating </a:t>
            </a:r>
          </a:p>
          <a:p>
            <a:r>
              <a:rPr lang="en-US" sz="1400" dirty="0"/>
              <a:t>system ?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08C576C-01BF-42B1-8A0D-DDC7841A6817}"/>
              </a:ext>
            </a:extLst>
          </p:cNvPr>
          <p:cNvSpPr txBox="1"/>
          <p:nvPr/>
        </p:nvSpPr>
        <p:spPr>
          <a:xfrm>
            <a:off x="103052" y="2853911"/>
            <a:ext cx="1227063" cy="6588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lang="en-US" b="1" dirty="0">
                <a:solidFill>
                  <a:srgbClr val="1508B8"/>
                </a:solidFill>
              </a:rPr>
              <a:t>Explain</a:t>
            </a:r>
          </a:p>
          <a:p>
            <a:r>
              <a:rPr lang="en-US" sz="1400" dirty="0"/>
              <a:t>new operations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A624D48-C4A4-4C91-A93D-98D1E39D5087}"/>
              </a:ext>
            </a:extLst>
          </p:cNvPr>
          <p:cNvGrpSpPr/>
          <p:nvPr/>
        </p:nvGrpSpPr>
        <p:grpSpPr>
          <a:xfrm>
            <a:off x="4310987" y="2224572"/>
            <a:ext cx="699866" cy="386995"/>
            <a:chOff x="3068447" y="2395054"/>
            <a:chExt cx="699866" cy="435479"/>
          </a:xfrm>
        </p:grpSpPr>
        <p:pic>
          <p:nvPicPr>
            <p:cNvPr id="117" name="Picture 2">
              <a:extLst>
                <a:ext uri="{FF2B5EF4-FFF2-40B4-BE49-F238E27FC236}">
                  <a16:creationId xmlns:a16="http://schemas.microsoft.com/office/drawing/2014/main" id="{149277AD-E0BB-451B-9DBA-A4B76FEB2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2" b="10990"/>
            <a:stretch/>
          </p:blipFill>
          <p:spPr bwMode="auto">
            <a:xfrm>
              <a:off x="3120241" y="2395054"/>
              <a:ext cx="648072" cy="43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D647D4A4-BF08-4092-B912-6000FD162E8B}"/>
                </a:ext>
              </a:extLst>
            </p:cNvPr>
            <p:cNvSpPr/>
            <p:nvPr/>
          </p:nvSpPr>
          <p:spPr>
            <a:xfrm>
              <a:off x="3068447" y="2544974"/>
              <a:ext cx="304665" cy="1767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9" name="Right Arrow 100">
            <a:extLst>
              <a:ext uri="{FF2B5EF4-FFF2-40B4-BE49-F238E27FC236}">
                <a16:creationId xmlns:a16="http://schemas.microsoft.com/office/drawing/2014/main" id="{06BAD2DF-2663-4F94-B289-391AB3F35C22}"/>
              </a:ext>
            </a:extLst>
          </p:cNvPr>
          <p:cNvSpPr/>
          <p:nvPr/>
        </p:nvSpPr>
        <p:spPr>
          <a:xfrm>
            <a:off x="5293448" y="2190256"/>
            <a:ext cx="260855" cy="5081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9ADFDA7-F09A-4C28-A10D-DE7A2F311F2C}"/>
              </a:ext>
            </a:extLst>
          </p:cNvPr>
          <p:cNvGrpSpPr/>
          <p:nvPr/>
        </p:nvGrpSpPr>
        <p:grpSpPr>
          <a:xfrm>
            <a:off x="504191" y="4436100"/>
            <a:ext cx="3080658" cy="1975694"/>
            <a:chOff x="89353" y="3244019"/>
            <a:chExt cx="2701816" cy="1096343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B95521B-AF89-44F1-8AD6-047F3FD7585B}"/>
                </a:ext>
              </a:extLst>
            </p:cNvPr>
            <p:cNvGrpSpPr/>
            <p:nvPr/>
          </p:nvGrpSpPr>
          <p:grpSpPr>
            <a:xfrm>
              <a:off x="89353" y="3244019"/>
              <a:ext cx="2701816" cy="1096343"/>
              <a:chOff x="89353" y="3244019"/>
              <a:chExt cx="2701816" cy="1096343"/>
            </a:xfrm>
          </p:grpSpPr>
          <p:sp>
            <p:nvSpPr>
              <p:cNvPr id="123" name="Rounded Rectangle 25">
                <a:extLst>
                  <a:ext uri="{FF2B5EF4-FFF2-40B4-BE49-F238E27FC236}">
                    <a16:creationId xmlns:a16="http://schemas.microsoft.com/office/drawing/2014/main" id="{DD85C04B-5888-42D6-BE54-B843091F87DA}"/>
                  </a:ext>
                </a:extLst>
              </p:cNvPr>
              <p:cNvSpPr/>
              <p:nvPr/>
            </p:nvSpPr>
            <p:spPr>
              <a:xfrm>
                <a:off x="89353" y="3244019"/>
                <a:ext cx="2701816" cy="1096343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4" name="Picture 123" descr="Icon&#10;&#10;Description automatically generated">
                <a:extLst>
                  <a:ext uri="{FF2B5EF4-FFF2-40B4-BE49-F238E27FC236}">
                    <a16:creationId xmlns:a16="http://schemas.microsoft.com/office/drawing/2014/main" id="{AD15DD27-7739-4251-9954-891AEF01F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2881" y="3334267"/>
                <a:ext cx="455252" cy="473888"/>
              </a:xfrm>
              <a:prstGeom prst="rect">
                <a:avLst/>
              </a:prstGeom>
            </p:spPr>
          </p:pic>
          <p:pic>
            <p:nvPicPr>
              <p:cNvPr id="125" name="Picture 124" descr="Icon&#10;&#10;Description automatically generated">
                <a:extLst>
                  <a:ext uri="{FF2B5EF4-FFF2-40B4-BE49-F238E27FC236}">
                    <a16:creationId xmlns:a16="http://schemas.microsoft.com/office/drawing/2014/main" id="{C8832098-9103-4DF7-917E-DD00A54B8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55" y="3302258"/>
                <a:ext cx="441148" cy="502965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8510D926-6FA2-45CC-99C9-914C66538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78300" y="3359178"/>
                <a:ext cx="796351" cy="396474"/>
              </a:xfrm>
              <a:prstGeom prst="rect">
                <a:avLst/>
              </a:prstGeom>
            </p:spPr>
          </p:pic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035F0E46-B91D-4724-B601-8B4509DC084B}"/>
                  </a:ext>
                </a:extLst>
              </p:cNvPr>
              <p:cNvCxnSpPr/>
              <p:nvPr/>
            </p:nvCxnSpPr>
            <p:spPr>
              <a:xfrm>
                <a:off x="1086832" y="3863177"/>
                <a:ext cx="6712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FF73B805-804A-4DD7-96C9-3E50790352A8}"/>
                  </a:ext>
                </a:extLst>
              </p:cNvPr>
              <p:cNvCxnSpPr/>
              <p:nvPr/>
            </p:nvCxnSpPr>
            <p:spPr>
              <a:xfrm flipH="1">
                <a:off x="1100319" y="4037056"/>
                <a:ext cx="67988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F5C4E157-8505-4486-83A7-A183C891AE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02" t="11456" r="20365" b="8615"/>
              <a:stretch/>
            </p:blipFill>
            <p:spPr>
              <a:xfrm>
                <a:off x="795692" y="3458353"/>
                <a:ext cx="319621" cy="220008"/>
              </a:xfrm>
              <a:prstGeom prst="rect">
                <a:avLst/>
              </a:prstGeom>
            </p:spPr>
          </p:pic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C42557DE-0C8C-466A-9C16-E8F48AC6A5E6}"/>
                  </a:ext>
                </a:extLst>
              </p:cNvPr>
              <p:cNvSpPr/>
              <p:nvPr/>
            </p:nvSpPr>
            <p:spPr>
              <a:xfrm>
                <a:off x="208900" y="3831274"/>
                <a:ext cx="731139" cy="230047"/>
              </a:xfrm>
              <a:prstGeom prst="rect">
                <a:avLst/>
              </a:prstGeom>
              <a:solidFill>
                <a:srgbClr val="92D05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925AE0-3526-43CD-A268-348AEBAC3C4A}"/>
                </a:ext>
              </a:extLst>
            </p:cNvPr>
            <p:cNvSpPr/>
            <p:nvPr/>
          </p:nvSpPr>
          <p:spPr>
            <a:xfrm>
              <a:off x="1949945" y="3835351"/>
              <a:ext cx="731139" cy="230047"/>
            </a:xfrm>
            <a:prstGeom prst="rect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User</a:t>
              </a:r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93946B23-01D4-46E1-8D9C-D41A1DFD97F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6660" y="4769060"/>
            <a:ext cx="293720" cy="599068"/>
          </a:xfrm>
          <a:prstGeom prst="rect">
            <a:avLst/>
          </a:prstGeom>
        </p:spPr>
      </p:pic>
      <p:sp>
        <p:nvSpPr>
          <p:cNvPr id="132" name="二等辺三角形 7172">
            <a:extLst>
              <a:ext uri="{FF2B5EF4-FFF2-40B4-BE49-F238E27FC236}">
                <a16:creationId xmlns:a16="http://schemas.microsoft.com/office/drawing/2014/main" id="{C7189910-492A-4243-A199-95A0854D956F}"/>
              </a:ext>
            </a:extLst>
          </p:cNvPr>
          <p:cNvSpPr>
            <a:spLocks noChangeArrowheads="1"/>
          </p:cNvSpPr>
          <p:nvPr/>
        </p:nvSpPr>
        <p:spPr bwMode="auto">
          <a:xfrm rot="15933329">
            <a:off x="2074522" y="4715300"/>
            <a:ext cx="203731" cy="195144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pic>
        <p:nvPicPr>
          <p:cNvPr id="133" name="図 49">
            <a:extLst>
              <a:ext uri="{FF2B5EF4-FFF2-40B4-BE49-F238E27FC236}">
                <a16:creationId xmlns:a16="http://schemas.microsoft.com/office/drawing/2014/main" id="{1E31DB79-5970-41A9-AE7C-1CF86FAF0F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00" y="4714900"/>
            <a:ext cx="198691" cy="21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11DD3D-20A6-4CA5-8BF1-76327692308D}"/>
              </a:ext>
            </a:extLst>
          </p:cNvPr>
          <p:cNvSpPr/>
          <p:nvPr/>
        </p:nvSpPr>
        <p:spPr>
          <a:xfrm>
            <a:off x="4145515" y="2743097"/>
            <a:ext cx="1060271" cy="42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Issue barcode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F71CDCB-9C8D-4F4B-B00C-314D35046E12}"/>
              </a:ext>
            </a:extLst>
          </p:cNvPr>
          <p:cNvSpPr/>
          <p:nvPr/>
        </p:nvSpPr>
        <p:spPr>
          <a:xfrm>
            <a:off x="5800707" y="2990398"/>
            <a:ext cx="1608413" cy="231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Scan barcode</a:t>
            </a:r>
          </a:p>
        </p:txBody>
      </p:sp>
      <p:sp>
        <p:nvSpPr>
          <p:cNvPr id="135" name="Rounded Rectangle 30">
            <a:extLst>
              <a:ext uri="{FF2B5EF4-FFF2-40B4-BE49-F238E27FC236}">
                <a16:creationId xmlns:a16="http://schemas.microsoft.com/office/drawing/2014/main" id="{F64BD2CC-4BFE-4DB4-B2CB-B244BAEBF35D}"/>
              </a:ext>
            </a:extLst>
          </p:cNvPr>
          <p:cNvSpPr/>
          <p:nvPr/>
        </p:nvSpPr>
        <p:spPr>
          <a:xfrm>
            <a:off x="1185980" y="6021581"/>
            <a:ext cx="1828800" cy="324498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Borrow &amp; return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63EB14-B341-4AFB-8F0F-F9D7B573392F}"/>
              </a:ext>
            </a:extLst>
          </p:cNvPr>
          <p:cNvCxnSpPr>
            <a:cxnSpLocks/>
          </p:cNvCxnSpPr>
          <p:nvPr/>
        </p:nvCxnSpPr>
        <p:spPr>
          <a:xfrm>
            <a:off x="1299461" y="4731527"/>
            <a:ext cx="456367" cy="407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D311F8-73E6-4F80-962D-E42FB3B9913E}"/>
              </a:ext>
            </a:extLst>
          </p:cNvPr>
          <p:cNvCxnSpPr>
            <a:cxnSpLocks/>
          </p:cNvCxnSpPr>
          <p:nvPr/>
        </p:nvCxnSpPr>
        <p:spPr>
          <a:xfrm flipV="1">
            <a:off x="1257823" y="4694672"/>
            <a:ext cx="378388" cy="4879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ight Arrow 100">
            <a:extLst>
              <a:ext uri="{FF2B5EF4-FFF2-40B4-BE49-F238E27FC236}">
                <a16:creationId xmlns:a16="http://schemas.microsoft.com/office/drawing/2014/main" id="{EC377C29-841D-467C-AFD6-7C1279A8A2E2}"/>
              </a:ext>
            </a:extLst>
          </p:cNvPr>
          <p:cNvSpPr/>
          <p:nvPr/>
        </p:nvSpPr>
        <p:spPr>
          <a:xfrm>
            <a:off x="3717501" y="4847899"/>
            <a:ext cx="203416" cy="11990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05BFB9-B813-4A32-B24F-D87EAF09BDB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11369" y="4372597"/>
            <a:ext cx="3317499" cy="22853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B5587239-3E12-4830-8802-1329A2EFE780}"/>
              </a:ext>
            </a:extLst>
          </p:cNvPr>
          <p:cNvSpPr/>
          <p:nvPr/>
        </p:nvSpPr>
        <p:spPr>
          <a:xfrm>
            <a:off x="7686578" y="4259220"/>
            <a:ext cx="140696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Result</a:t>
            </a:r>
            <a:endParaRPr lang="en-US" sz="32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5D5066-ED26-433F-AFC7-E4CA614E49FD}"/>
              </a:ext>
            </a:extLst>
          </p:cNvPr>
          <p:cNvSpPr/>
          <p:nvPr/>
        </p:nvSpPr>
        <p:spPr>
          <a:xfrm>
            <a:off x="7550264" y="4921993"/>
            <a:ext cx="2315302" cy="15339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Reduce manual job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Save time inventory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Reduce paper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Easy trace history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Auto make report </a:t>
            </a:r>
          </a:p>
        </p:txBody>
      </p:sp>
      <p:sp>
        <p:nvSpPr>
          <p:cNvPr id="34" name="Explosion: 8 Points 33">
            <a:extLst>
              <a:ext uri="{FF2B5EF4-FFF2-40B4-BE49-F238E27FC236}">
                <a16:creationId xmlns:a16="http://schemas.microsoft.com/office/drawing/2014/main" id="{7CCA6E42-71BF-421E-BE53-B8FF85F5EF2F}"/>
              </a:ext>
            </a:extLst>
          </p:cNvPr>
          <p:cNvSpPr/>
          <p:nvPr/>
        </p:nvSpPr>
        <p:spPr>
          <a:xfrm>
            <a:off x="5082915" y="5186699"/>
            <a:ext cx="2153436" cy="127735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Visualize on website</a:t>
            </a:r>
          </a:p>
        </p:txBody>
      </p:sp>
    </p:spTree>
    <p:extLst>
      <p:ext uri="{BB962C8B-B14F-4D97-AF65-F5344CB8AC3E}">
        <p14:creationId xmlns:p14="http://schemas.microsoft.com/office/powerpoint/2010/main" val="42445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906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79460" y="0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Main Cause (2)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885379" y="-11135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10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0" y="17208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15">
            <a:extLst>
              <a:ext uri="{FF2B5EF4-FFF2-40B4-BE49-F238E27FC236}">
                <a16:creationId xmlns:a16="http://schemas.microsoft.com/office/drawing/2014/main" id="{28DFACB6-2027-4E0A-BB11-A46BE3792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692696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</a:p>
        </p:txBody>
      </p:sp>
      <p:sp>
        <p:nvSpPr>
          <p:cNvPr id="51" name="Rectangle 18">
            <a:extLst>
              <a:ext uri="{FF2B5EF4-FFF2-40B4-BE49-F238E27FC236}">
                <a16:creationId xmlns:a16="http://schemas.microsoft.com/office/drawing/2014/main" id="{59F712C1-A91B-4527-B142-37634324B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4" y="692696"/>
            <a:ext cx="5756860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52" name="Picture 2" descr="C:\Program Files\Microsoft Office\MEDIA\CAGCAT10\j0195384.wmf">
            <a:extLst>
              <a:ext uri="{FF2B5EF4-FFF2-40B4-BE49-F238E27FC236}">
                <a16:creationId xmlns:a16="http://schemas.microsoft.com/office/drawing/2014/main" id="{3DF2DB7A-6E23-4944-8FA0-CC5D7C75F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38" y="824110"/>
            <a:ext cx="674208" cy="59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owchart: Multidocument 53">
            <a:extLst>
              <a:ext uri="{FF2B5EF4-FFF2-40B4-BE49-F238E27FC236}">
                <a16:creationId xmlns:a16="http://schemas.microsoft.com/office/drawing/2014/main" id="{F1C52648-4E0E-4522-A23A-675DDDBD64F1}"/>
              </a:ext>
            </a:extLst>
          </p:cNvPr>
          <p:cNvSpPr/>
          <p:nvPr/>
        </p:nvSpPr>
        <p:spPr bwMode="auto">
          <a:xfrm>
            <a:off x="2576736" y="787931"/>
            <a:ext cx="752407" cy="588725"/>
          </a:xfrm>
          <a:prstGeom prst="flowChartMultidocument">
            <a:avLst/>
          </a:prstGeom>
          <a:solidFill>
            <a:srgbClr val="FFFFB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Dispatch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Advice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D76F426-5927-4B18-819A-3FAFC196EA3D}"/>
              </a:ext>
            </a:extLst>
          </p:cNvPr>
          <p:cNvGrpSpPr/>
          <p:nvPr/>
        </p:nvGrpSpPr>
        <p:grpSpPr>
          <a:xfrm>
            <a:off x="4054504" y="778966"/>
            <a:ext cx="1487322" cy="659676"/>
            <a:chOff x="4021278" y="483324"/>
            <a:chExt cx="1487322" cy="65967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4FAB675-B304-4D5A-AF73-8A0E4D2DBEF9}"/>
                </a:ext>
              </a:extLst>
            </p:cNvPr>
            <p:cNvGrpSpPr/>
            <p:nvPr/>
          </p:nvGrpSpPr>
          <p:grpSpPr>
            <a:xfrm>
              <a:off x="4610982" y="666578"/>
              <a:ext cx="897618" cy="476422"/>
              <a:chOff x="1866649" y="1972260"/>
              <a:chExt cx="1174528" cy="491767"/>
            </a:xfrm>
          </p:grpSpPr>
          <p:pic>
            <p:nvPicPr>
              <p:cNvPr id="63" name="Picture 15" descr="IN00191_">
                <a:extLst>
                  <a:ext uri="{FF2B5EF4-FFF2-40B4-BE49-F238E27FC236}">
                    <a16:creationId xmlns:a16="http://schemas.microsoft.com/office/drawing/2014/main" id="{57DB53BF-842D-4292-B2F1-7F32931AF4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6649" y="1972260"/>
                <a:ext cx="1174528" cy="491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4" name="Group 379">
                <a:extLst>
                  <a:ext uri="{FF2B5EF4-FFF2-40B4-BE49-F238E27FC236}">
                    <a16:creationId xmlns:a16="http://schemas.microsoft.com/office/drawing/2014/main" id="{E779CE19-DB3B-46C5-87E6-B4F96CBB61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532" y="21755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6" name="AutoShape 380">
                  <a:extLst>
                    <a:ext uri="{FF2B5EF4-FFF2-40B4-BE49-F238E27FC236}">
                      <a16:creationId xmlns:a16="http://schemas.microsoft.com/office/drawing/2014/main" id="{3CB7A24C-5466-41F8-8195-CFDDBCF2A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7" name="AutoShape 382">
                  <a:extLst>
                    <a:ext uri="{FF2B5EF4-FFF2-40B4-BE49-F238E27FC236}">
                      <a16:creationId xmlns:a16="http://schemas.microsoft.com/office/drawing/2014/main" id="{6948226D-2727-410C-84D3-9DF557898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5" name="Group 379">
                <a:extLst>
                  <a:ext uri="{FF2B5EF4-FFF2-40B4-BE49-F238E27FC236}">
                    <a16:creationId xmlns:a16="http://schemas.microsoft.com/office/drawing/2014/main" id="{3552DBD5-6050-46C8-81B8-CA490BC8B5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9932" y="2168516"/>
                <a:ext cx="191443" cy="114242"/>
                <a:chOff x="987" y="1848"/>
                <a:chExt cx="357" cy="192"/>
              </a:xfrm>
              <a:solidFill>
                <a:srgbClr val="FFE5CB"/>
              </a:solidFill>
            </p:grpSpPr>
            <p:sp>
              <p:nvSpPr>
                <p:cNvPr id="94" name="AutoShape 380">
                  <a:extLst>
                    <a:ext uri="{FF2B5EF4-FFF2-40B4-BE49-F238E27FC236}">
                      <a16:creationId xmlns:a16="http://schemas.microsoft.com/office/drawing/2014/main" id="{6A78FB9E-06D6-4B7F-899C-777562F79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5" name="AutoShape 382">
                  <a:extLst>
                    <a:ext uri="{FF2B5EF4-FFF2-40B4-BE49-F238E27FC236}">
                      <a16:creationId xmlns:a16="http://schemas.microsoft.com/office/drawing/2014/main" id="{49CF67C5-10E8-4B5E-8592-9D84C49C7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5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6" name="Group 379">
                <a:extLst>
                  <a:ext uri="{FF2B5EF4-FFF2-40B4-BE49-F238E27FC236}">
                    <a16:creationId xmlns:a16="http://schemas.microsoft.com/office/drawing/2014/main" id="{7653C78F-1980-48B6-92D8-DC8F4D1A71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5874" y="2175542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1" name="AutoShape 380">
                  <a:extLst>
                    <a:ext uri="{FF2B5EF4-FFF2-40B4-BE49-F238E27FC236}">
                      <a16:creationId xmlns:a16="http://schemas.microsoft.com/office/drawing/2014/main" id="{2495FE03-86FE-4D6F-9C06-786C3ACF5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2" name="AutoShape 382">
                  <a:extLst>
                    <a:ext uri="{FF2B5EF4-FFF2-40B4-BE49-F238E27FC236}">
                      <a16:creationId xmlns:a16="http://schemas.microsoft.com/office/drawing/2014/main" id="{C7AFB1CF-B47C-4BF8-9A4E-535CB2F9D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4" name="Group 379">
                <a:extLst>
                  <a:ext uri="{FF2B5EF4-FFF2-40B4-BE49-F238E27FC236}">
                    <a16:creationId xmlns:a16="http://schemas.microsoft.com/office/drawing/2014/main" id="{A71427DD-BFC6-4118-9CCC-57E6AFDBA6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3134" y="205217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4" name="AutoShape 380">
                  <a:extLst>
                    <a:ext uri="{FF2B5EF4-FFF2-40B4-BE49-F238E27FC236}">
                      <a16:creationId xmlns:a16="http://schemas.microsoft.com/office/drawing/2014/main" id="{7D0BFC87-B4BB-4ED3-9A62-AE4FCA49F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5" name="AutoShape 382">
                  <a:extLst>
                    <a:ext uri="{FF2B5EF4-FFF2-40B4-BE49-F238E27FC236}">
                      <a16:creationId xmlns:a16="http://schemas.microsoft.com/office/drawing/2014/main" id="{E503E8CF-4120-445B-A6C7-0FD32C8DA3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6" name="Group 379">
                <a:extLst>
                  <a:ext uri="{FF2B5EF4-FFF2-40B4-BE49-F238E27FC236}">
                    <a16:creationId xmlns:a16="http://schemas.microsoft.com/office/drawing/2014/main" id="{B6BB37BF-18E2-4394-A4CA-CB97EC2AE4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1712" y="20594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1" name="AutoShape 380">
                  <a:extLst>
                    <a:ext uri="{FF2B5EF4-FFF2-40B4-BE49-F238E27FC236}">
                      <a16:creationId xmlns:a16="http://schemas.microsoft.com/office/drawing/2014/main" id="{4B131B7C-65E0-4484-991A-58017396D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2" name="AutoShape 382">
                  <a:extLst>
                    <a:ext uri="{FF2B5EF4-FFF2-40B4-BE49-F238E27FC236}">
                      <a16:creationId xmlns:a16="http://schemas.microsoft.com/office/drawing/2014/main" id="{EAB2BC1F-FA45-4F66-84BA-F40FECA43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8" name="Group 379">
                <a:extLst>
                  <a:ext uri="{FF2B5EF4-FFF2-40B4-BE49-F238E27FC236}">
                    <a16:creationId xmlns:a16="http://schemas.microsoft.com/office/drawing/2014/main" id="{800CA686-65C1-49E1-B86E-D28823A25A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8346" y="2081210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79" name="AutoShape 380">
                  <a:extLst>
                    <a:ext uri="{FF2B5EF4-FFF2-40B4-BE49-F238E27FC236}">
                      <a16:creationId xmlns:a16="http://schemas.microsoft.com/office/drawing/2014/main" id="{5983CC10-F6C2-466D-9574-692EEC2E4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0" name="AutoShape 382">
                  <a:extLst>
                    <a:ext uri="{FF2B5EF4-FFF2-40B4-BE49-F238E27FC236}">
                      <a16:creationId xmlns:a16="http://schemas.microsoft.com/office/drawing/2014/main" id="{9F832CFE-A5A2-4E04-AF63-C5F3F5AB9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</p:grpSp>
        <p:sp>
          <p:nvSpPr>
            <p:cNvPr id="59" name="AutoShape 380">
              <a:extLst>
                <a:ext uri="{FF2B5EF4-FFF2-40B4-BE49-F238E27FC236}">
                  <a16:creationId xmlns:a16="http://schemas.microsoft.com/office/drawing/2014/main" id="{9193BFEF-FB9B-4E7E-86AF-5EF320CF0D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21278" y="73929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0" name="AutoShape 380">
              <a:extLst>
                <a:ext uri="{FF2B5EF4-FFF2-40B4-BE49-F238E27FC236}">
                  <a16:creationId xmlns:a16="http://schemas.microsoft.com/office/drawing/2014/main" id="{6142A159-F13F-4307-935C-D8ADD0B5D7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3487" y="79646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1" name="AutoShape 380">
              <a:extLst>
                <a:ext uri="{FF2B5EF4-FFF2-40B4-BE49-F238E27FC236}">
                  <a16:creationId xmlns:a16="http://schemas.microsoft.com/office/drawing/2014/main" id="{D7BB135A-B758-440C-97B2-E9C20D993F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1244" y="483324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E90AC4E-7D44-4970-B156-4CE7DC7C0075}"/>
              </a:ext>
            </a:extLst>
          </p:cNvPr>
          <p:cNvCxnSpPr>
            <a:cxnSpLocks/>
          </p:cNvCxnSpPr>
          <p:nvPr/>
        </p:nvCxnSpPr>
        <p:spPr bwMode="auto">
          <a:xfrm>
            <a:off x="3422019" y="1061067"/>
            <a:ext cx="507125" cy="40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hought Bubble: Cloud 99">
            <a:extLst>
              <a:ext uri="{FF2B5EF4-FFF2-40B4-BE49-F238E27FC236}">
                <a16:creationId xmlns:a16="http://schemas.microsoft.com/office/drawing/2014/main" id="{27A9EBF4-49A5-4CCD-9FFB-7C9A4193C6EB}"/>
              </a:ext>
            </a:extLst>
          </p:cNvPr>
          <p:cNvSpPr/>
          <p:nvPr/>
        </p:nvSpPr>
        <p:spPr>
          <a:xfrm>
            <a:off x="3030685" y="1207690"/>
            <a:ext cx="1176271" cy="383813"/>
          </a:xfrm>
          <a:prstGeom prst="cloudCallout">
            <a:avLst>
              <a:gd name="adj1" fmla="val -92717"/>
              <a:gd name="adj2" fmla="val 3123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Check manual</a:t>
            </a:r>
          </a:p>
        </p:txBody>
      </p:sp>
      <p:sp>
        <p:nvSpPr>
          <p:cNvPr id="105" name="Rectangle 15">
            <a:extLst>
              <a:ext uri="{FF2B5EF4-FFF2-40B4-BE49-F238E27FC236}">
                <a16:creationId xmlns:a16="http://schemas.microsoft.com/office/drawing/2014/main" id="{943539FF-6312-4E7C-AEA3-8A5305AC9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167820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</a:p>
        </p:txBody>
      </p:sp>
      <p:sp>
        <p:nvSpPr>
          <p:cNvPr id="106" name="Rectangle 15">
            <a:extLst>
              <a:ext uri="{FF2B5EF4-FFF2-40B4-BE49-F238E27FC236}">
                <a16:creationId xmlns:a16="http://schemas.microsoft.com/office/drawing/2014/main" id="{C373E9F2-4660-49C5-A9F0-0BE9E8A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2663430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Transfer,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</a:p>
        </p:txBody>
      </p:sp>
      <p:sp>
        <p:nvSpPr>
          <p:cNvPr id="108" name="Rectangle 15">
            <a:extLst>
              <a:ext uri="{FF2B5EF4-FFF2-40B4-BE49-F238E27FC236}">
                <a16:creationId xmlns:a16="http://schemas.microsoft.com/office/drawing/2014/main" id="{8CB51C77-EA27-402B-889D-19C8D85B2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3658941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Maintenance</a:t>
            </a:r>
          </a:p>
        </p:txBody>
      </p:sp>
      <p:sp>
        <p:nvSpPr>
          <p:cNvPr id="110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4654452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Scrap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C7A05C6-A3F1-4AEF-852C-11AE15D72311}"/>
              </a:ext>
            </a:extLst>
          </p:cNvPr>
          <p:cNvSpPr/>
          <p:nvPr/>
        </p:nvSpPr>
        <p:spPr>
          <a:xfrm>
            <a:off x="1530469" y="2260606"/>
            <a:ext cx="1509815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Excel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A4D07D-22FE-4FC6-A290-AF323C68A05C}"/>
              </a:ext>
            </a:extLst>
          </p:cNvPr>
          <p:cNvCxnSpPr>
            <a:cxnSpLocks/>
          </p:cNvCxnSpPr>
          <p:nvPr/>
        </p:nvCxnSpPr>
        <p:spPr>
          <a:xfrm>
            <a:off x="2701353" y="1998493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39084-7184-4C5E-9D2F-D0F42191B136}"/>
              </a:ext>
            </a:extLst>
          </p:cNvPr>
          <p:cNvCxnSpPr>
            <a:endCxn id="132" idx="0"/>
          </p:cNvCxnSpPr>
          <p:nvPr/>
        </p:nvCxnSpPr>
        <p:spPr>
          <a:xfrm>
            <a:off x="2259161" y="1438642"/>
            <a:ext cx="1" cy="408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40823C3-ABA9-45DD-819C-DBFE1C8D134C}"/>
              </a:ext>
            </a:extLst>
          </p:cNvPr>
          <p:cNvCxnSpPr>
            <a:cxnSpLocks/>
          </p:cNvCxnSpPr>
          <p:nvPr/>
        </p:nvCxnSpPr>
        <p:spPr>
          <a:xfrm>
            <a:off x="5105683" y="2001931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21FF99A-5148-4AA6-8C21-51F78268C763}"/>
              </a:ext>
            </a:extLst>
          </p:cNvPr>
          <p:cNvSpPr/>
          <p:nvPr/>
        </p:nvSpPr>
        <p:spPr>
          <a:xfrm>
            <a:off x="4818445" y="2149064"/>
            <a:ext cx="1112931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storing</a:t>
            </a: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0766473C-9DC4-4F98-B0F2-2B24A100BE19}"/>
              </a:ext>
            </a:extLst>
          </p:cNvPr>
          <p:cNvCxnSpPr>
            <a:cxnSpLocks/>
          </p:cNvCxnSpPr>
          <p:nvPr/>
        </p:nvCxnSpPr>
        <p:spPr>
          <a:xfrm>
            <a:off x="4286023" y="3119875"/>
            <a:ext cx="539749" cy="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Rectangle 347">
            <a:extLst>
              <a:ext uri="{FF2B5EF4-FFF2-40B4-BE49-F238E27FC236}">
                <a16:creationId xmlns:a16="http://schemas.microsoft.com/office/drawing/2014/main" id="{EBEA5A9C-AB00-403D-8169-F70FA0AE69BC}"/>
              </a:ext>
            </a:extLst>
          </p:cNvPr>
          <p:cNvSpPr/>
          <p:nvPr/>
        </p:nvSpPr>
        <p:spPr>
          <a:xfrm>
            <a:off x="5180445" y="2715107"/>
            <a:ext cx="1501862" cy="509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information of PC</a:t>
            </a:r>
          </a:p>
        </p:txBody>
      </p:sp>
      <p:graphicFrame>
        <p:nvGraphicFramePr>
          <p:cNvPr id="356" name="Object 808">
            <a:extLst>
              <a:ext uri="{FF2B5EF4-FFF2-40B4-BE49-F238E27FC236}">
                <a16:creationId xmlns:a16="http://schemas.microsoft.com/office/drawing/2014/main" id="{833EF7A2-BD1E-4EC9-AD20-ACC0C274E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419334"/>
              </p:ext>
            </p:extLst>
          </p:nvPr>
        </p:nvGraphicFramePr>
        <p:xfrm>
          <a:off x="1706075" y="3768303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" name="ｸﾘｯﾌﾟ" r:id="rId8" imgW="768350" imgH="1003300" progId="MS_ClipArt_Gallery.2">
                  <p:embed/>
                </p:oleObj>
              </mc:Choice>
              <mc:Fallback>
                <p:oleObj name="ｸﾘｯﾌﾟ" r:id="rId8" imgW="768350" imgH="1003300" progId="MS_ClipArt_Gallery.2">
                  <p:embed/>
                  <p:pic>
                    <p:nvPicPr>
                      <p:cNvPr id="159" name="Object 808">
                        <a:extLst>
                          <a:ext uri="{FF2B5EF4-FFF2-40B4-BE49-F238E27FC236}">
                            <a16:creationId xmlns:a16="http://schemas.microsoft.com/office/drawing/2014/main" id="{7107DD73-52BA-4E92-A1A9-9552D9EF568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075" y="3768303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" name="Rectangle 357">
            <a:extLst>
              <a:ext uri="{FF2B5EF4-FFF2-40B4-BE49-F238E27FC236}">
                <a16:creationId xmlns:a16="http://schemas.microsoft.com/office/drawing/2014/main" id="{51393D4E-55CF-4D44-964B-7DD0755A9EFA}"/>
              </a:ext>
            </a:extLst>
          </p:cNvPr>
          <p:cNvSpPr/>
          <p:nvPr/>
        </p:nvSpPr>
        <p:spPr>
          <a:xfrm>
            <a:off x="1574629" y="4442991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A5E85D2D-64BC-464E-9B7B-E950809E4442}"/>
              </a:ext>
            </a:extLst>
          </p:cNvPr>
          <p:cNvCxnSpPr>
            <a:cxnSpLocks/>
          </p:cNvCxnSpPr>
          <p:nvPr/>
        </p:nvCxnSpPr>
        <p:spPr>
          <a:xfrm>
            <a:off x="4499810" y="4022931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F04DC48-CDFC-40E7-9628-776C94CE878A}"/>
              </a:ext>
            </a:extLst>
          </p:cNvPr>
          <p:cNvGrpSpPr/>
          <p:nvPr/>
        </p:nvGrpSpPr>
        <p:grpSpPr>
          <a:xfrm>
            <a:off x="5560715" y="3776064"/>
            <a:ext cx="1566929" cy="768650"/>
            <a:chOff x="7367816" y="3565920"/>
            <a:chExt cx="1566929" cy="768650"/>
          </a:xfrm>
        </p:grpSpPr>
        <p:pic>
          <p:nvPicPr>
            <p:cNvPr id="361" name="Picture 154" descr="sagyoW051">
              <a:extLst>
                <a:ext uri="{FF2B5EF4-FFF2-40B4-BE49-F238E27FC236}">
                  <a16:creationId xmlns:a16="http://schemas.microsoft.com/office/drawing/2014/main" id="{82C8FDC8-59A6-42AD-8704-3257D1105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816" y="3565920"/>
              <a:ext cx="532873" cy="65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638ED442-BF0D-4E66-884D-2C399E6E7FA5}"/>
                </a:ext>
              </a:extLst>
            </p:cNvPr>
            <p:cNvSpPr/>
            <p:nvPr/>
          </p:nvSpPr>
          <p:spPr>
            <a:xfrm>
              <a:off x="7396012" y="3872905"/>
              <a:ext cx="153873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Supplier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7AED87-A2BA-4622-9B4C-1412D9CB9CE2}"/>
              </a:ext>
            </a:extLst>
          </p:cNvPr>
          <p:cNvCxnSpPr/>
          <p:nvPr/>
        </p:nvCxnSpPr>
        <p:spPr>
          <a:xfrm flipH="1">
            <a:off x="4462552" y="4273305"/>
            <a:ext cx="773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4" name="Object 808">
            <a:extLst>
              <a:ext uri="{FF2B5EF4-FFF2-40B4-BE49-F238E27FC236}">
                <a16:creationId xmlns:a16="http://schemas.microsoft.com/office/drawing/2014/main" id="{820022E2-5086-4BAE-93DD-92F0F2E367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8586805"/>
              </p:ext>
            </p:extLst>
          </p:nvPr>
        </p:nvGraphicFramePr>
        <p:xfrm>
          <a:off x="4825772" y="2841089"/>
          <a:ext cx="579098" cy="68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" name="ｸﾘｯﾌﾟ" r:id="rId11" imgW="768350" imgH="1003300" progId="MS_ClipArt_Gallery.2">
                  <p:embed/>
                </p:oleObj>
              </mc:Choice>
              <mc:Fallback>
                <p:oleObj name="ｸﾘｯﾌﾟ" r:id="rId11" imgW="768350" imgH="1003300" progId="MS_ClipArt_Gallery.2">
                  <p:embed/>
                  <p:pic>
                    <p:nvPicPr>
                      <p:cNvPr id="146" name="Object 808">
                        <a:extLst>
                          <a:ext uri="{FF2B5EF4-FFF2-40B4-BE49-F238E27FC236}">
                            <a16:creationId xmlns:a16="http://schemas.microsoft.com/office/drawing/2014/main" id="{0CC1027E-60DB-4255-B209-5B7C959E70E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5772" y="2841089"/>
                        <a:ext cx="579098" cy="688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" name="Rectangle 364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5982761" y="3431430"/>
            <a:ext cx="1425713" cy="17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department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F637214-F4CB-4E48-8B9A-45EDB903DD6E}"/>
              </a:ext>
            </a:extLst>
          </p:cNvPr>
          <p:cNvCxnSpPr/>
          <p:nvPr/>
        </p:nvCxnSpPr>
        <p:spPr>
          <a:xfrm flipH="1" flipV="1">
            <a:off x="4243101" y="3348694"/>
            <a:ext cx="582672" cy="2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Rectangle 369">
            <a:extLst>
              <a:ext uri="{FF2B5EF4-FFF2-40B4-BE49-F238E27FC236}">
                <a16:creationId xmlns:a16="http://schemas.microsoft.com/office/drawing/2014/main" id="{F3BC2296-41EF-4D30-A079-70789D0CD743}"/>
              </a:ext>
            </a:extLst>
          </p:cNvPr>
          <p:cNvSpPr/>
          <p:nvPr/>
        </p:nvSpPr>
        <p:spPr>
          <a:xfrm>
            <a:off x="1511907" y="3394640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graphicFrame>
        <p:nvGraphicFramePr>
          <p:cNvPr id="371" name="Object 2">
            <a:extLst>
              <a:ext uri="{FF2B5EF4-FFF2-40B4-BE49-F238E27FC236}">
                <a16:creationId xmlns:a16="http://schemas.microsoft.com/office/drawing/2014/main" id="{A1501E8B-E523-4218-9B5F-02A01079A3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7010683"/>
              </p:ext>
            </p:extLst>
          </p:nvPr>
        </p:nvGraphicFramePr>
        <p:xfrm>
          <a:off x="6485704" y="2872161"/>
          <a:ext cx="697461" cy="401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3" name="ｸﾘｯﾌﾟｱｰﾄ" r:id="rId12" imgW="3659294" imgH="2886657" progId="MS_ClipArt_Gallery.2">
                  <p:embed/>
                </p:oleObj>
              </mc:Choice>
              <mc:Fallback>
                <p:oleObj name="ｸﾘｯﾌﾟｱｰﾄ" r:id="rId12" imgW="3659294" imgH="2886657" progId="MS_ClipArt_Gallery.2">
                  <p:embed/>
                  <p:pic>
                    <p:nvPicPr>
                      <p:cNvPr id="261" name="Object 2">
                        <a:extLst>
                          <a:ext uri="{FF2B5EF4-FFF2-40B4-BE49-F238E27FC236}">
                            <a16:creationId xmlns:a16="http://schemas.microsoft.com/office/drawing/2014/main" id="{BA71377B-154A-42C1-99BA-16E2A8A7F8B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5704" y="2872161"/>
                        <a:ext cx="697461" cy="401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ED58079F-D475-45AB-A7CB-E0B424A4FCA1}"/>
              </a:ext>
            </a:extLst>
          </p:cNvPr>
          <p:cNvCxnSpPr>
            <a:cxnSpLocks/>
          </p:cNvCxnSpPr>
          <p:nvPr/>
        </p:nvCxnSpPr>
        <p:spPr>
          <a:xfrm>
            <a:off x="5562753" y="3193865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4" name="Object 808">
            <a:extLst>
              <a:ext uri="{FF2B5EF4-FFF2-40B4-BE49-F238E27FC236}">
                <a16:creationId xmlns:a16="http://schemas.microsoft.com/office/drawing/2014/main" id="{875FF025-8C71-42F1-B5BB-AC79F33189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4353459"/>
              </p:ext>
            </p:extLst>
          </p:nvPr>
        </p:nvGraphicFramePr>
        <p:xfrm>
          <a:off x="1720798" y="4816402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" name="ｸﾘｯﾌﾟ" r:id="rId8" imgW="768350" imgH="1003300" progId="MS_ClipArt_Gallery.2">
                  <p:embed/>
                </p:oleObj>
              </mc:Choice>
              <mc:Fallback>
                <p:oleObj name="ｸﾘｯﾌﾟ" r:id="rId8" imgW="768350" imgH="1003300" progId="MS_ClipArt_Gallery.2">
                  <p:embed/>
                  <p:pic>
                    <p:nvPicPr>
                      <p:cNvPr id="356" name="Object 808">
                        <a:extLst>
                          <a:ext uri="{FF2B5EF4-FFF2-40B4-BE49-F238E27FC236}">
                            <a16:creationId xmlns:a16="http://schemas.microsoft.com/office/drawing/2014/main" id="{833EF7A2-BD1E-4EC9-AD20-ACC0C274E1A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798" y="4816402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" name="Rectangle 374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760656" y="5449912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6191711-7BC8-4687-977C-80A423CCA1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8516" y="4839148"/>
            <a:ext cx="997289" cy="588229"/>
          </a:xfrm>
          <a:prstGeom prst="rect">
            <a:avLst/>
          </a:prstGeom>
        </p:spPr>
      </p:pic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9626E940-3A46-4715-9E61-77318941D59F}"/>
              </a:ext>
            </a:extLst>
          </p:cNvPr>
          <p:cNvCxnSpPr>
            <a:cxnSpLocks/>
          </p:cNvCxnSpPr>
          <p:nvPr/>
        </p:nvCxnSpPr>
        <p:spPr>
          <a:xfrm>
            <a:off x="4473287" y="5133263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angle 381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391347" y="4963820"/>
            <a:ext cx="723394" cy="248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Scrap  area</a:t>
            </a:r>
          </a:p>
        </p:txBody>
      </p:sp>
      <p:sp>
        <p:nvSpPr>
          <p:cNvPr id="384" name="Rectangle 18">
            <a:extLst>
              <a:ext uri="{FF2B5EF4-FFF2-40B4-BE49-F238E27FC236}">
                <a16:creationId xmlns:a16="http://schemas.microsoft.com/office/drawing/2014/main" id="{42061F78-3EEB-4DCD-B502-B7C4BB2C3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1700809"/>
            <a:ext cx="5756861" cy="965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5" name="Rectangle 18">
            <a:extLst>
              <a:ext uri="{FF2B5EF4-FFF2-40B4-BE49-F238E27FC236}">
                <a16:creationId xmlns:a16="http://schemas.microsoft.com/office/drawing/2014/main" id="{527FD67A-AB83-4A64-8908-4171694F7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2669133"/>
            <a:ext cx="5756861" cy="9921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6" name="Rectangle 18">
            <a:extLst>
              <a:ext uri="{FF2B5EF4-FFF2-40B4-BE49-F238E27FC236}">
                <a16:creationId xmlns:a16="http://schemas.microsoft.com/office/drawing/2014/main" id="{A250BD04-B6E7-422D-A039-EC4273F0F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3672546"/>
            <a:ext cx="5756861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7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4668245"/>
            <a:ext cx="5746775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107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563635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Stationery 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warehouse</a:t>
            </a:r>
          </a:p>
        </p:txBody>
      </p:sp>
      <p:sp>
        <p:nvSpPr>
          <p:cNvPr id="109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5638272"/>
            <a:ext cx="5746775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111" name="Picture 17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3746" y="5790678"/>
            <a:ext cx="879730" cy="5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550010" y="6348615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sp>
        <p:nvSpPr>
          <p:cNvPr id="117" name="フローチャート : 書類 48"/>
          <p:cNvSpPr/>
          <p:nvPr/>
        </p:nvSpPr>
        <p:spPr>
          <a:xfrm>
            <a:off x="2718069" y="5766058"/>
            <a:ext cx="1206677" cy="78166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input  equipment from GA (Excel file)</a:t>
            </a:r>
            <a:endParaRPr kumimoji="1" lang="ja-JP" altLang="en-US" sz="9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右矢印 76"/>
          <p:cNvSpPr/>
          <p:nvPr/>
        </p:nvSpPr>
        <p:spPr>
          <a:xfrm>
            <a:off x="4072421" y="5882202"/>
            <a:ext cx="806185" cy="49642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右矢印 76"/>
          <p:cNvSpPr/>
          <p:nvPr/>
        </p:nvSpPr>
        <p:spPr>
          <a:xfrm>
            <a:off x="5660161" y="5823437"/>
            <a:ext cx="774068" cy="4629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388918" y="6335057"/>
            <a:ext cx="725823" cy="24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138" name="Picture 27" descr="MC900433954[1]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424" y="5840083"/>
            <a:ext cx="4762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05686" y="5766058"/>
            <a:ext cx="568577" cy="61257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7410" y="1869529"/>
            <a:ext cx="568577" cy="401075"/>
          </a:xfrm>
          <a:prstGeom prst="rect">
            <a:avLst/>
          </a:prstGeom>
        </p:spPr>
      </p:pic>
      <p:pic>
        <p:nvPicPr>
          <p:cNvPr id="143" name="図 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250" y="1821055"/>
            <a:ext cx="1315112" cy="740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EF6F5C11-7DFE-4FB3-B424-B649BACFC99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9723"/>
          <a:stretch/>
        </p:blipFill>
        <p:spPr>
          <a:xfrm>
            <a:off x="3335183" y="1740298"/>
            <a:ext cx="910582" cy="723910"/>
          </a:xfrm>
          <a:prstGeom prst="rect">
            <a:avLst/>
          </a:prstGeom>
        </p:spPr>
      </p:pic>
      <p:pic>
        <p:nvPicPr>
          <p:cNvPr id="145" name="Picture 1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5F8FD0-84FA-457D-9629-8D474340C0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73" y="1742135"/>
            <a:ext cx="541273" cy="650610"/>
          </a:xfrm>
          <a:prstGeom prst="rect">
            <a:avLst/>
          </a:prstGeom>
          <a:ln>
            <a:noFill/>
          </a:ln>
        </p:spPr>
      </p:pic>
      <p:pic>
        <p:nvPicPr>
          <p:cNvPr id="148" name="Picture 17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7734" y="2715867"/>
            <a:ext cx="757702" cy="6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150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2" t="11456" r="20365" b="8615"/>
          <a:stretch/>
        </p:blipFill>
        <p:spPr>
          <a:xfrm>
            <a:off x="2973545" y="2722748"/>
            <a:ext cx="564571" cy="625946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2595643" y="3377253"/>
            <a:ext cx="1987116" cy="290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record by Paper, excel  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89201" y="2708920"/>
            <a:ext cx="617755" cy="639774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2" t="11456" r="20365" b="8615"/>
          <a:stretch/>
        </p:blipFill>
        <p:spPr>
          <a:xfrm>
            <a:off x="2805041" y="3760674"/>
            <a:ext cx="564571" cy="57519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7720" y="3831169"/>
            <a:ext cx="568577" cy="519453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B7E1AD7E-0FA5-437F-B5E6-524A9802A4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3300" y="4784038"/>
            <a:ext cx="851446" cy="56901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2548546" y="2968522"/>
            <a:ext cx="314107" cy="2089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2623476" y="4347280"/>
            <a:ext cx="1987116" cy="290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record by Paper, excel  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2869259" y="5357868"/>
            <a:ext cx="1987116" cy="290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record by excel file  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3BC2296-41EF-4D30-A079-70789D0CD743}"/>
              </a:ext>
            </a:extLst>
          </p:cNvPr>
          <p:cNvSpPr/>
          <p:nvPr/>
        </p:nvSpPr>
        <p:spPr>
          <a:xfrm>
            <a:off x="4606289" y="3436353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304448" y="692696"/>
            <a:ext cx="2329072" cy="59391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13042" y="1698136"/>
            <a:ext cx="2257238" cy="26751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rgbClr val="FF0000"/>
                </a:solidFill>
              </a:rPr>
              <a:t>A lot of manual job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Always use paper &amp; excel file 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Take a lot of time to manage, check inventory, report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Easy mistake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 </a:t>
            </a:r>
            <a:r>
              <a:rPr lang="en-US" dirty="0">
                <a:solidFill>
                  <a:schemeClr val="tx1"/>
                </a:solidFill>
              </a:rPr>
              <a:t>Difficult to trace history operation</a:t>
            </a:r>
          </a:p>
        </p:txBody>
      </p:sp>
      <p:pic>
        <p:nvPicPr>
          <p:cNvPr id="164" name="Picture 23" descr="ISN063のコピー">
            <a:extLst>
              <a:ext uri="{FF2B5EF4-FFF2-40B4-BE49-F238E27FC236}">
                <a16:creationId xmlns:a16="http://schemas.microsoft.com/office/drawing/2014/main" id="{8E9274FA-E180-401E-A055-7727337B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325" y="716388"/>
            <a:ext cx="1431944" cy="110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AEB90BA1-D4C0-4292-8A98-DE8413F5B0E1}"/>
              </a:ext>
            </a:extLst>
          </p:cNvPr>
          <p:cNvGrpSpPr/>
          <p:nvPr/>
        </p:nvGrpSpPr>
        <p:grpSpPr>
          <a:xfrm>
            <a:off x="7451010" y="4280617"/>
            <a:ext cx="1853078" cy="2301034"/>
            <a:chOff x="2000250" y="1087553"/>
            <a:chExt cx="1524000" cy="211261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722F37D-CF26-48A2-9841-557C8BEE9B07}"/>
                </a:ext>
              </a:extLst>
            </p:cNvPr>
            <p:cNvGrpSpPr/>
            <p:nvPr/>
          </p:nvGrpSpPr>
          <p:grpSpPr>
            <a:xfrm>
              <a:off x="2128584" y="1106603"/>
              <a:ext cx="1219369" cy="2093568"/>
              <a:chOff x="2128584" y="1106603"/>
              <a:chExt cx="1219369" cy="2093568"/>
            </a:xfrm>
          </p:grpSpPr>
          <p:pic>
            <p:nvPicPr>
              <p:cNvPr id="103" name="Picture 26" descr="J0078711">
                <a:extLst>
                  <a:ext uri="{FF2B5EF4-FFF2-40B4-BE49-F238E27FC236}">
                    <a16:creationId xmlns:a16="http://schemas.microsoft.com/office/drawing/2014/main" id="{32D998AE-6151-4592-879D-A93D83BD5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350" y="1595150"/>
                <a:ext cx="685800" cy="1605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Cloud Callout 30">
                <a:extLst>
                  <a:ext uri="{FF2B5EF4-FFF2-40B4-BE49-F238E27FC236}">
                    <a16:creationId xmlns:a16="http://schemas.microsoft.com/office/drawing/2014/main" id="{4406F0AA-28A9-4D9A-A16B-18A041FB4E77}"/>
                  </a:ext>
                </a:extLst>
              </p:cNvPr>
              <p:cNvSpPr/>
              <p:nvPr/>
            </p:nvSpPr>
            <p:spPr>
              <a:xfrm>
                <a:off x="2128584" y="1106603"/>
                <a:ext cx="1219369" cy="487059"/>
              </a:xfrm>
              <a:prstGeom prst="cloudCallout">
                <a:avLst>
                  <a:gd name="adj1" fmla="val 17800"/>
                  <a:gd name="adj2" fmla="val 86156"/>
                </a:avLst>
              </a:prstGeom>
              <a:solidFill>
                <a:srgbClr val="66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296C2BD-C0C2-40E4-AFA6-1D1FE6558714}"/>
                </a:ext>
              </a:extLst>
            </p:cNvPr>
            <p:cNvSpPr/>
            <p:nvPr/>
          </p:nvSpPr>
          <p:spPr>
            <a:xfrm>
              <a:off x="2000250" y="1087553"/>
              <a:ext cx="1524000" cy="4571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How to 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Improve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27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906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6616" y="-25106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2:  Standardize All Manual Jobs 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914816" y="1039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11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0" y="18994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正方形/長方形 3">
            <a:extLst>
              <a:ext uri="{FF2B5EF4-FFF2-40B4-BE49-F238E27FC236}">
                <a16:creationId xmlns:a16="http://schemas.microsoft.com/office/drawing/2014/main" id="{7321A793-3614-4474-B9D0-2965D1422310}"/>
              </a:ext>
            </a:extLst>
          </p:cNvPr>
          <p:cNvSpPr/>
          <p:nvPr/>
        </p:nvSpPr>
        <p:spPr>
          <a:xfrm>
            <a:off x="560512" y="980728"/>
            <a:ext cx="8727951" cy="540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1" name="角丸四角形吹き出し 4">
            <a:extLst>
              <a:ext uri="{FF2B5EF4-FFF2-40B4-BE49-F238E27FC236}">
                <a16:creationId xmlns:a16="http://schemas.microsoft.com/office/drawing/2014/main" id="{2FA78B55-7FDC-406C-AF8E-DBD23BB1763E}"/>
              </a:ext>
            </a:extLst>
          </p:cNvPr>
          <p:cNvSpPr/>
          <p:nvPr/>
        </p:nvSpPr>
        <p:spPr>
          <a:xfrm>
            <a:off x="711846" y="1377215"/>
            <a:ext cx="2736305" cy="1372982"/>
          </a:xfrm>
          <a:prstGeom prst="wedgeRoundRectCallout">
            <a:avLst>
              <a:gd name="adj1" fmla="val 56785"/>
              <a:gd name="adj2" fmla="val -8669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function</a:t>
            </a:r>
          </a:p>
          <a:p>
            <a:r>
              <a:rPr lang="en-US" dirty="0">
                <a:solidFill>
                  <a:schemeClr val="tx1"/>
                </a:solidFill>
              </a:rPr>
              <a:t>Select Device type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Select Location</a:t>
            </a:r>
          </a:p>
          <a:p>
            <a:r>
              <a:rPr lang="en-US" dirty="0">
                <a:solidFill>
                  <a:schemeClr val="tx1"/>
                </a:solidFill>
              </a:rPr>
              <a:t>Read barcode of Serial.</a:t>
            </a:r>
          </a:p>
          <a:p>
            <a:r>
              <a:rPr lang="en-US" dirty="0">
                <a:solidFill>
                  <a:schemeClr val="tx1"/>
                </a:solidFill>
              </a:rPr>
              <a:t>Read user ID card.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16" name="正方形/長方形 8">
            <a:extLst>
              <a:ext uri="{FF2B5EF4-FFF2-40B4-BE49-F238E27FC236}">
                <a16:creationId xmlns:a16="http://schemas.microsoft.com/office/drawing/2014/main" id="{E4CD422A-C7FD-4869-A786-75C0D61CEE21}"/>
              </a:ext>
            </a:extLst>
          </p:cNvPr>
          <p:cNvSpPr/>
          <p:nvPr/>
        </p:nvSpPr>
        <p:spPr>
          <a:xfrm>
            <a:off x="780290" y="2847872"/>
            <a:ext cx="2376264" cy="581128"/>
          </a:xfrm>
          <a:prstGeom prst="rect">
            <a:avLst/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Offline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Save data to HT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18" name="角丸四角形吹き出し 32">
            <a:extLst>
              <a:ext uri="{FF2B5EF4-FFF2-40B4-BE49-F238E27FC236}">
                <a16:creationId xmlns:a16="http://schemas.microsoft.com/office/drawing/2014/main" id="{0873F127-4CD7-4CB8-BD2C-E2555A8B5152}"/>
              </a:ext>
            </a:extLst>
          </p:cNvPr>
          <p:cNvSpPr/>
          <p:nvPr/>
        </p:nvSpPr>
        <p:spPr>
          <a:xfrm>
            <a:off x="668792" y="3812579"/>
            <a:ext cx="2736305" cy="576064"/>
          </a:xfrm>
          <a:prstGeom prst="wedgeRoundRectCallout">
            <a:avLst>
              <a:gd name="adj1" fmla="val 58627"/>
              <a:gd name="adj2" fmla="val 94111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Upload data to SQL</a:t>
            </a:r>
          </a:p>
        </p:txBody>
      </p:sp>
      <p:sp>
        <p:nvSpPr>
          <p:cNvPr id="119" name="正方形/長方形 33">
            <a:extLst>
              <a:ext uri="{FF2B5EF4-FFF2-40B4-BE49-F238E27FC236}">
                <a16:creationId xmlns:a16="http://schemas.microsoft.com/office/drawing/2014/main" id="{C5A0AE20-6384-4AA7-B0AB-928824B06017}"/>
              </a:ext>
            </a:extLst>
          </p:cNvPr>
          <p:cNvSpPr/>
          <p:nvPr/>
        </p:nvSpPr>
        <p:spPr>
          <a:xfrm>
            <a:off x="827815" y="4641786"/>
            <a:ext cx="2376264" cy="581128"/>
          </a:xfrm>
          <a:prstGeom prst="rect">
            <a:avLst/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Online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Save data to SQL Server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21" name="角丸四角形吹き出し 35">
            <a:extLst>
              <a:ext uri="{FF2B5EF4-FFF2-40B4-BE49-F238E27FC236}">
                <a16:creationId xmlns:a16="http://schemas.microsoft.com/office/drawing/2014/main" id="{2640555A-C9BE-456A-B5BF-9A035F360CAC}"/>
              </a:ext>
            </a:extLst>
          </p:cNvPr>
          <p:cNvSpPr/>
          <p:nvPr/>
        </p:nvSpPr>
        <p:spPr>
          <a:xfrm>
            <a:off x="6897215" y="1325612"/>
            <a:ext cx="2226385" cy="898156"/>
          </a:xfrm>
          <a:prstGeom prst="wedgeRoundRectCallout">
            <a:avLst>
              <a:gd name="adj1" fmla="val -59220"/>
              <a:gd name="adj2" fmla="val -6872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Auto report transfer and inventory data</a:t>
            </a:r>
          </a:p>
          <a:p>
            <a:r>
              <a:rPr lang="en-US" dirty="0">
                <a:solidFill>
                  <a:schemeClr val="tx1"/>
                </a:solidFill>
              </a:rPr>
              <a:t>Visualize on website</a:t>
            </a:r>
          </a:p>
        </p:txBody>
      </p:sp>
      <p:sp>
        <p:nvSpPr>
          <p:cNvPr id="125" name="フローチャート: 処理 9">
            <a:extLst>
              <a:ext uri="{FF2B5EF4-FFF2-40B4-BE49-F238E27FC236}">
                <a16:creationId xmlns:a16="http://schemas.microsoft.com/office/drawing/2014/main" id="{C0693479-F508-42A6-860B-B7975B80FF7B}"/>
              </a:ext>
            </a:extLst>
          </p:cNvPr>
          <p:cNvSpPr/>
          <p:nvPr/>
        </p:nvSpPr>
        <p:spPr>
          <a:xfrm>
            <a:off x="812809" y="5324747"/>
            <a:ext cx="2375694" cy="938808"/>
          </a:xfrm>
          <a:prstGeom prst="flowChartProcess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Location, Device type, Serial No, Inventory Date, User ID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5" name="テキスト ボックス 10">
            <a:extLst>
              <a:ext uri="{FF2B5EF4-FFF2-40B4-BE49-F238E27FC236}">
                <a16:creationId xmlns:a16="http://schemas.microsoft.com/office/drawing/2014/main" id="{5CED0BB0-8C49-487D-87FD-CCB02F1CEFC0}"/>
              </a:ext>
            </a:extLst>
          </p:cNvPr>
          <p:cNvSpPr txBox="1"/>
          <p:nvPr/>
        </p:nvSpPr>
        <p:spPr>
          <a:xfrm>
            <a:off x="6439397" y="9807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defRPr>
            </a:lvl1pPr>
          </a:lstStyle>
          <a:p>
            <a:r>
              <a:rPr lang="en-US" dirty="0"/>
              <a:t>Step4</a:t>
            </a:r>
            <a:endParaRPr lang="en-SG" dirty="0"/>
          </a:p>
        </p:txBody>
      </p:sp>
      <p:sp>
        <p:nvSpPr>
          <p:cNvPr id="138" name="テキスト ボックス 38">
            <a:extLst>
              <a:ext uri="{FF2B5EF4-FFF2-40B4-BE49-F238E27FC236}">
                <a16:creationId xmlns:a16="http://schemas.microsoft.com/office/drawing/2014/main" id="{D52FB142-BFE9-4A6F-B703-B527ECF4B2DA}"/>
              </a:ext>
            </a:extLst>
          </p:cNvPr>
          <p:cNvSpPr txBox="1"/>
          <p:nvPr/>
        </p:nvSpPr>
        <p:spPr>
          <a:xfrm>
            <a:off x="608528" y="10245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rPr>
              <a:t>Step 2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39" name="テキスト ボックス 39">
            <a:extLst>
              <a:ext uri="{FF2B5EF4-FFF2-40B4-BE49-F238E27FC236}">
                <a16:creationId xmlns:a16="http://schemas.microsoft.com/office/drawing/2014/main" id="{7CBE945F-DF54-4D66-A71D-F20FD5E7615E}"/>
              </a:ext>
            </a:extLst>
          </p:cNvPr>
          <p:cNvSpPr txBox="1"/>
          <p:nvPr/>
        </p:nvSpPr>
        <p:spPr>
          <a:xfrm>
            <a:off x="633626" y="345692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defRPr>
            </a:lvl1pPr>
          </a:lstStyle>
          <a:p>
            <a:r>
              <a:rPr lang="en-US" dirty="0"/>
              <a:t>Step3</a:t>
            </a:r>
            <a:endParaRPr lang="en-SG" dirty="0"/>
          </a:p>
        </p:txBody>
      </p:sp>
      <p:sp>
        <p:nvSpPr>
          <p:cNvPr id="141" name="上下矢印 14">
            <a:extLst>
              <a:ext uri="{FF2B5EF4-FFF2-40B4-BE49-F238E27FC236}">
                <a16:creationId xmlns:a16="http://schemas.microsoft.com/office/drawing/2014/main" id="{3005F3ED-045E-4B8A-A679-F9DAB73F782C}"/>
              </a:ext>
            </a:extLst>
          </p:cNvPr>
          <p:cNvSpPr/>
          <p:nvPr/>
        </p:nvSpPr>
        <p:spPr>
          <a:xfrm rot="2646611">
            <a:off x="5372283" y="2421837"/>
            <a:ext cx="360040" cy="655581"/>
          </a:xfrm>
          <a:prstGeom prst="upDown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2" name="左右矢印 15">
            <a:extLst>
              <a:ext uri="{FF2B5EF4-FFF2-40B4-BE49-F238E27FC236}">
                <a16:creationId xmlns:a16="http://schemas.microsoft.com/office/drawing/2014/main" id="{4B9EAD48-42D1-485B-933B-D1557B6C1C38}"/>
              </a:ext>
            </a:extLst>
          </p:cNvPr>
          <p:cNvSpPr/>
          <p:nvPr/>
        </p:nvSpPr>
        <p:spPr>
          <a:xfrm rot="19422164">
            <a:off x="3461015" y="4014230"/>
            <a:ext cx="576518" cy="327296"/>
          </a:xfrm>
          <a:prstGeom prst="leftRight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4" name="左右矢印 44">
            <a:extLst>
              <a:ext uri="{FF2B5EF4-FFF2-40B4-BE49-F238E27FC236}">
                <a16:creationId xmlns:a16="http://schemas.microsoft.com/office/drawing/2014/main" id="{E9824735-C8BF-41AE-8D7C-BD55393C8F5E}"/>
              </a:ext>
            </a:extLst>
          </p:cNvPr>
          <p:cNvSpPr/>
          <p:nvPr/>
        </p:nvSpPr>
        <p:spPr>
          <a:xfrm rot="2298924">
            <a:off x="5450890" y="3782883"/>
            <a:ext cx="576518" cy="370752"/>
          </a:xfrm>
          <a:prstGeom prst="leftRight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5" name="角丸四角形吹き出し 45">
            <a:extLst>
              <a:ext uri="{FF2B5EF4-FFF2-40B4-BE49-F238E27FC236}">
                <a16:creationId xmlns:a16="http://schemas.microsoft.com/office/drawing/2014/main" id="{2AC775BE-A7B5-4671-B607-E1943933BAD6}"/>
              </a:ext>
            </a:extLst>
          </p:cNvPr>
          <p:cNvSpPr/>
          <p:nvPr/>
        </p:nvSpPr>
        <p:spPr>
          <a:xfrm>
            <a:off x="6675329" y="3171708"/>
            <a:ext cx="2448272" cy="906222"/>
          </a:xfrm>
          <a:prstGeom prst="wedgeRoundRectCallout">
            <a:avLst>
              <a:gd name="adj1" fmla="val -35860"/>
              <a:gd name="adj2" fmla="val 81975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Upload master, </a:t>
            </a:r>
          </a:p>
          <a:p>
            <a:r>
              <a:rPr lang="en-US" altLang="ja-JP" dirty="0">
                <a:solidFill>
                  <a:schemeClr val="tx1"/>
                </a:solidFill>
              </a:rPr>
              <a:t>Issue barcode, </a:t>
            </a:r>
          </a:p>
          <a:p>
            <a:r>
              <a:rPr lang="en-US" altLang="ja-JP" dirty="0">
                <a:solidFill>
                  <a:schemeClr val="tx1"/>
                </a:solidFill>
              </a:rPr>
              <a:t>Print barcode label. </a:t>
            </a:r>
          </a:p>
        </p:txBody>
      </p:sp>
      <p:sp>
        <p:nvSpPr>
          <p:cNvPr id="146" name="フローチャート: 処理 46">
            <a:extLst>
              <a:ext uri="{FF2B5EF4-FFF2-40B4-BE49-F238E27FC236}">
                <a16:creationId xmlns:a16="http://schemas.microsoft.com/office/drawing/2014/main" id="{419AF796-A260-45BB-89AD-39120DC651D3}"/>
              </a:ext>
            </a:extLst>
          </p:cNvPr>
          <p:cNvSpPr/>
          <p:nvPr/>
        </p:nvSpPr>
        <p:spPr>
          <a:xfrm>
            <a:off x="6377829" y="5144007"/>
            <a:ext cx="2808312" cy="639316"/>
          </a:xfrm>
          <a:prstGeom prst="flowChartProcess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Location(Floor, Area, Table), Device type, Maker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7" name="テキスト ボックス 47">
            <a:extLst>
              <a:ext uri="{FF2B5EF4-FFF2-40B4-BE49-F238E27FC236}">
                <a16:creationId xmlns:a16="http://schemas.microsoft.com/office/drawing/2014/main" id="{226E7E2D-B561-4BEF-B5E0-4BC8B9CA3245}"/>
              </a:ext>
            </a:extLst>
          </p:cNvPr>
          <p:cNvSpPr txBox="1"/>
          <p:nvPr/>
        </p:nvSpPr>
        <p:spPr>
          <a:xfrm>
            <a:off x="6555380" y="279573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rPr>
              <a:t>Step1</a:t>
            </a:r>
            <a:endParaRPr lang="en-SG" dirty="0">
              <a:solidFill>
                <a:schemeClr val="bg1"/>
              </a:solidFill>
              <a:effectLst>
                <a:glow rad="165100">
                  <a:srgbClr val="0000FF">
                    <a:alpha val="81000"/>
                  </a:srgbClr>
                </a:glow>
              </a:effectLst>
              <a:latin typeface="Arial Black" panose="020B0A04020102020204" pitchFamily="34" charset="0"/>
              <a:ea typeface="HGP創英角ﾎﾟｯﾌﾟ体" panose="040B0A00000000000000" pitchFamily="50" charset="-128"/>
            </a:endParaRPr>
          </a:p>
        </p:txBody>
      </p:sp>
      <p:pic>
        <p:nvPicPr>
          <p:cNvPr id="148" name="Picture 7" descr="C:\Program Files\Microsoft Office\MEDIA\CAGCAT10\j0285750.wmf">
            <a:extLst>
              <a:ext uri="{FF2B5EF4-FFF2-40B4-BE49-F238E27FC236}">
                <a16:creationId xmlns:a16="http://schemas.microsoft.com/office/drawing/2014/main" id="{CD34C695-96C4-4948-9C81-0CDF26C0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427" y="4277453"/>
            <a:ext cx="1038771" cy="63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">
            <a:extLst>
              <a:ext uri="{FF2B5EF4-FFF2-40B4-BE49-F238E27FC236}">
                <a16:creationId xmlns:a16="http://schemas.microsoft.com/office/drawing/2014/main" id="{FED0610E-1395-4F47-8ADE-88F05E83FCF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314566" y="4641786"/>
            <a:ext cx="760856" cy="616070"/>
          </a:xfrm>
          <a:prstGeom prst="rect">
            <a:avLst/>
          </a:prstGeom>
          <a:ln w="0">
            <a:noFill/>
          </a:ln>
        </p:spPr>
      </p:pic>
      <p:pic>
        <p:nvPicPr>
          <p:cNvPr id="30" name="Image 2">
            <a:extLst>
              <a:ext uri="{FF2B5EF4-FFF2-40B4-BE49-F238E27FC236}">
                <a16:creationId xmlns:a16="http://schemas.microsoft.com/office/drawing/2014/main" id="{3FFB2187-7D97-44DD-AFC2-5975913C84C0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694994" y="1544417"/>
            <a:ext cx="760856" cy="616070"/>
          </a:xfrm>
          <a:prstGeom prst="rect">
            <a:avLst/>
          </a:prstGeom>
          <a:ln w="0">
            <a:noFill/>
          </a:ln>
        </p:spPr>
      </p:pic>
      <p:sp>
        <p:nvSpPr>
          <p:cNvPr id="48" name="フローチャート : 磁気ディスク 12">
            <a:extLst>
              <a:ext uri="{FF2B5EF4-FFF2-40B4-BE49-F238E27FC236}">
                <a16:creationId xmlns:a16="http://schemas.microsoft.com/office/drawing/2014/main" id="{59402355-63B8-4E96-8F43-6037EB509E44}"/>
              </a:ext>
            </a:extLst>
          </p:cNvPr>
          <p:cNvSpPr/>
          <p:nvPr/>
        </p:nvSpPr>
        <p:spPr>
          <a:xfrm>
            <a:off x="4100269" y="2958238"/>
            <a:ext cx="1108356" cy="1120151"/>
          </a:xfrm>
          <a:prstGeom prst="flowChartMagneticDisk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(ALCMS)</a:t>
            </a:r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上下矢印 14">
            <a:extLst>
              <a:ext uri="{FF2B5EF4-FFF2-40B4-BE49-F238E27FC236}">
                <a16:creationId xmlns:a16="http://schemas.microsoft.com/office/drawing/2014/main" id="{3B04EC64-9E73-4EB9-AB16-E311A940D409}"/>
              </a:ext>
            </a:extLst>
          </p:cNvPr>
          <p:cNvSpPr/>
          <p:nvPr/>
        </p:nvSpPr>
        <p:spPr>
          <a:xfrm rot="18710824">
            <a:off x="3651455" y="2276892"/>
            <a:ext cx="360040" cy="655581"/>
          </a:xfrm>
          <a:prstGeom prst="upDown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object 254">
            <a:extLst>
              <a:ext uri="{FF2B5EF4-FFF2-40B4-BE49-F238E27FC236}">
                <a16:creationId xmlns:a16="http://schemas.microsoft.com/office/drawing/2014/main" id="{55601125-39B4-40A4-9034-02BB7DF83BBB}"/>
              </a:ext>
            </a:extLst>
          </p:cNvPr>
          <p:cNvSpPr txBox="1"/>
          <p:nvPr/>
        </p:nvSpPr>
        <p:spPr>
          <a:xfrm>
            <a:off x="3659720" y="6004062"/>
            <a:ext cx="2375694" cy="2596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 algn="ctr">
              <a:spcBef>
                <a:spcPct val="50000"/>
              </a:spcBef>
              <a:defRPr sz="1600">
                <a:solidFill>
                  <a:srgbClr val="0E06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Stationery warehouse</a:t>
            </a:r>
            <a:endParaRPr dirty="0"/>
          </a:p>
        </p:txBody>
      </p:sp>
      <p:sp>
        <p:nvSpPr>
          <p:cNvPr id="52" name="左右矢印 44">
            <a:extLst>
              <a:ext uri="{FF2B5EF4-FFF2-40B4-BE49-F238E27FC236}">
                <a16:creationId xmlns:a16="http://schemas.microsoft.com/office/drawing/2014/main" id="{F73C58F8-1D2F-4FE9-BEC5-EB511C8C910F}"/>
              </a:ext>
            </a:extLst>
          </p:cNvPr>
          <p:cNvSpPr/>
          <p:nvPr/>
        </p:nvSpPr>
        <p:spPr>
          <a:xfrm rot="5209562">
            <a:off x="4499400" y="4356908"/>
            <a:ext cx="576518" cy="370752"/>
          </a:xfrm>
          <a:prstGeom prst="leftRight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テキスト ボックス 10">
            <a:extLst>
              <a:ext uri="{FF2B5EF4-FFF2-40B4-BE49-F238E27FC236}">
                <a16:creationId xmlns:a16="http://schemas.microsoft.com/office/drawing/2014/main" id="{645334D5-5141-4035-B65F-157989AF15CF}"/>
              </a:ext>
            </a:extLst>
          </p:cNvPr>
          <p:cNvSpPr txBox="1"/>
          <p:nvPr/>
        </p:nvSpPr>
        <p:spPr>
          <a:xfrm>
            <a:off x="4282024" y="551154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defRPr>
            </a:lvl1pPr>
          </a:lstStyle>
          <a:p>
            <a:r>
              <a:rPr lang="en-US" dirty="0"/>
              <a:t>Step5</a:t>
            </a:r>
            <a:endParaRPr lang="en-SG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804E78-BA00-4195-95FA-9F9FF3CB93CA}"/>
              </a:ext>
            </a:extLst>
          </p:cNvPr>
          <p:cNvGrpSpPr/>
          <p:nvPr/>
        </p:nvGrpSpPr>
        <p:grpSpPr>
          <a:xfrm>
            <a:off x="3751339" y="5212523"/>
            <a:ext cx="2403321" cy="732547"/>
            <a:chOff x="71720" y="5120640"/>
            <a:chExt cx="2403321" cy="732547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FF5D607-4F05-48FD-A932-4E7365087D21}"/>
                </a:ext>
              </a:extLst>
            </p:cNvPr>
            <p:cNvCxnSpPr>
              <a:cxnSpLocks/>
            </p:cNvCxnSpPr>
            <p:nvPr/>
          </p:nvCxnSpPr>
          <p:spPr>
            <a:xfrm>
              <a:off x="732761" y="5372199"/>
              <a:ext cx="8381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9CD52E7-C024-49A0-BB3F-1416DC265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45" y="5138034"/>
              <a:ext cx="500096" cy="412388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4199B0-468D-494F-A188-66E405DC3B0E}"/>
                </a:ext>
              </a:extLst>
            </p:cNvPr>
            <p:cNvSpPr/>
            <p:nvPr/>
          </p:nvSpPr>
          <p:spPr>
            <a:xfrm>
              <a:off x="71720" y="5629881"/>
              <a:ext cx="473955" cy="223306"/>
            </a:xfrm>
            <a:prstGeom prst="rect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IT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AF1D17A-5DE0-4D63-9106-10A4F837C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34099" y="5120640"/>
              <a:ext cx="640942" cy="720928"/>
            </a:xfrm>
            <a:prstGeom prst="rect">
              <a:avLst/>
            </a:prstGeom>
          </p:spPr>
        </p:pic>
      </p:grpSp>
      <p:sp>
        <p:nvSpPr>
          <p:cNvPr id="63" name="二等辺三角形 7172">
            <a:extLst>
              <a:ext uri="{FF2B5EF4-FFF2-40B4-BE49-F238E27FC236}">
                <a16:creationId xmlns:a16="http://schemas.microsoft.com/office/drawing/2014/main" id="{E64F63AC-BFBA-468F-A5EF-8FEFA69C3825}"/>
              </a:ext>
            </a:extLst>
          </p:cNvPr>
          <p:cNvSpPr>
            <a:spLocks noChangeArrowheads="1"/>
          </p:cNvSpPr>
          <p:nvPr/>
        </p:nvSpPr>
        <p:spPr bwMode="auto">
          <a:xfrm rot="15933329">
            <a:off x="5358067" y="5611858"/>
            <a:ext cx="173212" cy="178094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pic>
        <p:nvPicPr>
          <p:cNvPr id="64" name="図 49">
            <a:extLst>
              <a:ext uri="{FF2B5EF4-FFF2-40B4-BE49-F238E27FC236}">
                <a16:creationId xmlns:a16="http://schemas.microsoft.com/office/drawing/2014/main" id="{C7682532-21C4-4474-A7E6-D8A4F2B7983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04" y="5607936"/>
            <a:ext cx="198691" cy="21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0106B79-7F41-458A-BAAF-ABCEE5E36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8548" y="5513438"/>
            <a:ext cx="245292" cy="44315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A9EC7D7-3F7A-4A07-AAAC-BAC0CAF95B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0497" y="1340014"/>
            <a:ext cx="1337761" cy="103330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5169983-EDCA-487E-A3F3-1806AB744C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8594" y="5113309"/>
            <a:ext cx="450528" cy="289093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D2DB5A9-DC52-459F-94FC-37FDCFCC7E00}"/>
              </a:ext>
            </a:extLst>
          </p:cNvPr>
          <p:cNvCxnSpPr/>
          <p:nvPr/>
        </p:nvCxnSpPr>
        <p:spPr bwMode="auto">
          <a:xfrm>
            <a:off x="4625543" y="5083720"/>
            <a:ext cx="357370" cy="279944"/>
          </a:xfrm>
          <a:prstGeom prst="line">
            <a:avLst/>
          </a:prstGeom>
          <a:solidFill>
            <a:srgbClr val="0000FF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4172FB-FADA-48DB-A442-6038B56D31CB}"/>
              </a:ext>
            </a:extLst>
          </p:cNvPr>
          <p:cNvCxnSpPr/>
          <p:nvPr/>
        </p:nvCxnSpPr>
        <p:spPr bwMode="auto">
          <a:xfrm flipV="1">
            <a:off x="4527896" y="4986335"/>
            <a:ext cx="388174" cy="392414"/>
          </a:xfrm>
          <a:prstGeom prst="line">
            <a:avLst/>
          </a:prstGeom>
          <a:solidFill>
            <a:srgbClr val="0000FF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50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389"/>
            <a:ext cx="9906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0812" y="-8911"/>
            <a:ext cx="8471154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2: Apply Barcode For Asset Management System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968656" y="37573"/>
            <a:ext cx="937344" cy="583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12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0" y="18006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15">
            <a:extLst>
              <a:ext uri="{FF2B5EF4-FFF2-40B4-BE49-F238E27FC236}">
                <a16:creationId xmlns:a16="http://schemas.microsoft.com/office/drawing/2014/main" id="{28DFACB6-2027-4E0A-BB11-A46BE3792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692696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</a:p>
        </p:txBody>
      </p:sp>
      <p:sp>
        <p:nvSpPr>
          <p:cNvPr id="51" name="Rectangle 18">
            <a:extLst>
              <a:ext uri="{FF2B5EF4-FFF2-40B4-BE49-F238E27FC236}">
                <a16:creationId xmlns:a16="http://schemas.microsoft.com/office/drawing/2014/main" id="{59F712C1-A91B-4527-B142-37634324B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4" y="692696"/>
            <a:ext cx="8202628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52" name="Picture 2" descr="C:\Program Files\Microsoft Office\MEDIA\CAGCAT10\j0195384.wmf">
            <a:extLst>
              <a:ext uri="{FF2B5EF4-FFF2-40B4-BE49-F238E27FC236}">
                <a16:creationId xmlns:a16="http://schemas.microsoft.com/office/drawing/2014/main" id="{3DF2DB7A-6E23-4944-8FA0-CC5D7C75F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38" y="824110"/>
            <a:ext cx="674208" cy="59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owchart: Multidocument 53">
            <a:extLst>
              <a:ext uri="{FF2B5EF4-FFF2-40B4-BE49-F238E27FC236}">
                <a16:creationId xmlns:a16="http://schemas.microsoft.com/office/drawing/2014/main" id="{F1C52648-4E0E-4522-A23A-675DDDBD64F1}"/>
              </a:ext>
            </a:extLst>
          </p:cNvPr>
          <p:cNvSpPr/>
          <p:nvPr/>
        </p:nvSpPr>
        <p:spPr bwMode="auto">
          <a:xfrm>
            <a:off x="2576736" y="787931"/>
            <a:ext cx="752407" cy="588725"/>
          </a:xfrm>
          <a:prstGeom prst="flowChartMultidocument">
            <a:avLst/>
          </a:prstGeom>
          <a:solidFill>
            <a:srgbClr val="FFFFB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Dispatch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975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Advice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D76F426-5927-4B18-819A-3FAFC196EA3D}"/>
              </a:ext>
            </a:extLst>
          </p:cNvPr>
          <p:cNvGrpSpPr/>
          <p:nvPr/>
        </p:nvGrpSpPr>
        <p:grpSpPr>
          <a:xfrm>
            <a:off x="4054504" y="778966"/>
            <a:ext cx="1487322" cy="659676"/>
            <a:chOff x="4021278" y="483324"/>
            <a:chExt cx="1487322" cy="65967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4FAB675-B304-4D5A-AF73-8A0E4D2DBEF9}"/>
                </a:ext>
              </a:extLst>
            </p:cNvPr>
            <p:cNvGrpSpPr/>
            <p:nvPr/>
          </p:nvGrpSpPr>
          <p:grpSpPr>
            <a:xfrm>
              <a:off x="4610982" y="666578"/>
              <a:ext cx="897618" cy="476422"/>
              <a:chOff x="1866649" y="1972260"/>
              <a:chExt cx="1174528" cy="491767"/>
            </a:xfrm>
          </p:grpSpPr>
          <p:pic>
            <p:nvPicPr>
              <p:cNvPr id="63" name="Picture 15" descr="IN00191_">
                <a:extLst>
                  <a:ext uri="{FF2B5EF4-FFF2-40B4-BE49-F238E27FC236}">
                    <a16:creationId xmlns:a16="http://schemas.microsoft.com/office/drawing/2014/main" id="{57DB53BF-842D-4292-B2F1-7F32931AF4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6649" y="1972260"/>
                <a:ext cx="1174528" cy="491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4" name="Group 379">
                <a:extLst>
                  <a:ext uri="{FF2B5EF4-FFF2-40B4-BE49-F238E27FC236}">
                    <a16:creationId xmlns:a16="http://schemas.microsoft.com/office/drawing/2014/main" id="{E779CE19-DB3B-46C5-87E6-B4F96CBB61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532" y="21755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6" name="AutoShape 380">
                  <a:extLst>
                    <a:ext uri="{FF2B5EF4-FFF2-40B4-BE49-F238E27FC236}">
                      <a16:creationId xmlns:a16="http://schemas.microsoft.com/office/drawing/2014/main" id="{3CB7A24C-5466-41F8-8195-CFDDBCF2A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7" name="AutoShape 382">
                  <a:extLst>
                    <a:ext uri="{FF2B5EF4-FFF2-40B4-BE49-F238E27FC236}">
                      <a16:creationId xmlns:a16="http://schemas.microsoft.com/office/drawing/2014/main" id="{6948226D-2727-410C-84D3-9DF557898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5" name="Group 379">
                <a:extLst>
                  <a:ext uri="{FF2B5EF4-FFF2-40B4-BE49-F238E27FC236}">
                    <a16:creationId xmlns:a16="http://schemas.microsoft.com/office/drawing/2014/main" id="{3552DBD5-6050-46C8-81B8-CA490BC8B5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9932" y="2168516"/>
                <a:ext cx="191443" cy="114242"/>
                <a:chOff x="987" y="1848"/>
                <a:chExt cx="357" cy="192"/>
              </a:xfrm>
              <a:solidFill>
                <a:srgbClr val="FFE5CB"/>
              </a:solidFill>
            </p:grpSpPr>
            <p:sp>
              <p:nvSpPr>
                <p:cNvPr id="94" name="AutoShape 380">
                  <a:extLst>
                    <a:ext uri="{FF2B5EF4-FFF2-40B4-BE49-F238E27FC236}">
                      <a16:creationId xmlns:a16="http://schemas.microsoft.com/office/drawing/2014/main" id="{6A78FB9E-06D6-4B7F-899C-777562F79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5" name="AutoShape 382">
                  <a:extLst>
                    <a:ext uri="{FF2B5EF4-FFF2-40B4-BE49-F238E27FC236}">
                      <a16:creationId xmlns:a16="http://schemas.microsoft.com/office/drawing/2014/main" id="{49CF67C5-10E8-4B5E-8592-9D84C49C7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5" y="1848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66" name="Group 379">
                <a:extLst>
                  <a:ext uri="{FF2B5EF4-FFF2-40B4-BE49-F238E27FC236}">
                    <a16:creationId xmlns:a16="http://schemas.microsoft.com/office/drawing/2014/main" id="{7653C78F-1980-48B6-92D8-DC8F4D1A71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5874" y="2175542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91" name="AutoShape 380">
                  <a:extLst>
                    <a:ext uri="{FF2B5EF4-FFF2-40B4-BE49-F238E27FC236}">
                      <a16:creationId xmlns:a16="http://schemas.microsoft.com/office/drawing/2014/main" id="{2495FE03-86FE-4D6F-9C06-786C3ACF5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92" name="AutoShape 382">
                  <a:extLst>
                    <a:ext uri="{FF2B5EF4-FFF2-40B4-BE49-F238E27FC236}">
                      <a16:creationId xmlns:a16="http://schemas.microsoft.com/office/drawing/2014/main" id="{C7AFB1CF-B47C-4BF8-9A4E-535CB2F9D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4" name="Group 379">
                <a:extLst>
                  <a:ext uri="{FF2B5EF4-FFF2-40B4-BE49-F238E27FC236}">
                    <a16:creationId xmlns:a16="http://schemas.microsoft.com/office/drawing/2014/main" id="{A71427DD-BFC6-4118-9CCC-57E6AFDBA6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3134" y="205217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4" name="AutoShape 380">
                  <a:extLst>
                    <a:ext uri="{FF2B5EF4-FFF2-40B4-BE49-F238E27FC236}">
                      <a16:creationId xmlns:a16="http://schemas.microsoft.com/office/drawing/2014/main" id="{7D0BFC87-B4BB-4ED3-9A62-AE4FCA49F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5" name="AutoShape 382">
                  <a:extLst>
                    <a:ext uri="{FF2B5EF4-FFF2-40B4-BE49-F238E27FC236}">
                      <a16:creationId xmlns:a16="http://schemas.microsoft.com/office/drawing/2014/main" id="{E503E8CF-4120-445B-A6C7-0FD32C8DA3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6" name="Group 379">
                <a:extLst>
                  <a:ext uri="{FF2B5EF4-FFF2-40B4-BE49-F238E27FC236}">
                    <a16:creationId xmlns:a16="http://schemas.microsoft.com/office/drawing/2014/main" id="{B6BB37BF-18E2-4394-A4CA-CB97EC2AE4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1712" y="2059436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81" name="AutoShape 380">
                  <a:extLst>
                    <a:ext uri="{FF2B5EF4-FFF2-40B4-BE49-F238E27FC236}">
                      <a16:creationId xmlns:a16="http://schemas.microsoft.com/office/drawing/2014/main" id="{4B131B7C-65E0-4484-991A-58017396D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2" name="AutoShape 382">
                  <a:extLst>
                    <a:ext uri="{FF2B5EF4-FFF2-40B4-BE49-F238E27FC236}">
                      <a16:creationId xmlns:a16="http://schemas.microsoft.com/office/drawing/2014/main" id="{EAB2BC1F-FA45-4F66-84BA-F40FECA43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  <p:grpSp>
            <p:nvGrpSpPr>
              <p:cNvPr id="78" name="Group 379">
                <a:extLst>
                  <a:ext uri="{FF2B5EF4-FFF2-40B4-BE49-F238E27FC236}">
                    <a16:creationId xmlns:a16="http://schemas.microsoft.com/office/drawing/2014/main" id="{800CA686-65C1-49E1-B86E-D28823A25A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8346" y="2081210"/>
                <a:ext cx="205922" cy="114242"/>
                <a:chOff x="987" y="1872"/>
                <a:chExt cx="384" cy="192"/>
              </a:xfrm>
              <a:solidFill>
                <a:srgbClr val="FFE5CB"/>
              </a:solidFill>
            </p:grpSpPr>
            <p:sp>
              <p:nvSpPr>
                <p:cNvPr id="79" name="AutoShape 380">
                  <a:extLst>
                    <a:ext uri="{FF2B5EF4-FFF2-40B4-BE49-F238E27FC236}">
                      <a16:creationId xmlns:a16="http://schemas.microsoft.com/office/drawing/2014/main" id="{5983CC10-F6C2-466D-9574-692EEC2E4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  <p:sp>
              <p:nvSpPr>
                <p:cNvPr id="80" name="AutoShape 382">
                  <a:extLst>
                    <a:ext uri="{FF2B5EF4-FFF2-40B4-BE49-F238E27FC236}">
                      <a16:creationId xmlns:a16="http://schemas.microsoft.com/office/drawing/2014/main" id="{9F832CFE-A5A2-4E04-AF63-C5F3F5AB9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219" cy="192"/>
                </a:xfrm>
                <a:prstGeom prst="cube">
                  <a:avLst>
                    <a:gd name="adj" fmla="val 2500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1189">
                    <a:solidFill>
                      <a:srgbClr val="000000"/>
                    </a:solidFill>
                    <a:ea typeface="HGP創英角ｺﾞｼｯｸUB" pitchFamily="50" charset="-128"/>
                  </a:endParaRPr>
                </a:p>
              </p:txBody>
            </p:sp>
          </p:grpSp>
        </p:grpSp>
        <p:sp>
          <p:nvSpPr>
            <p:cNvPr id="59" name="AutoShape 380">
              <a:extLst>
                <a:ext uri="{FF2B5EF4-FFF2-40B4-BE49-F238E27FC236}">
                  <a16:creationId xmlns:a16="http://schemas.microsoft.com/office/drawing/2014/main" id="{9193BFEF-FB9B-4E7E-86AF-5EF320CF0D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21278" y="73929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0" name="AutoShape 380">
              <a:extLst>
                <a:ext uri="{FF2B5EF4-FFF2-40B4-BE49-F238E27FC236}">
                  <a16:creationId xmlns:a16="http://schemas.microsoft.com/office/drawing/2014/main" id="{6142A159-F13F-4307-935C-D8ADD0B5D7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3487" y="796461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  <p:sp>
          <p:nvSpPr>
            <p:cNvPr id="61" name="AutoShape 380">
              <a:extLst>
                <a:ext uri="{FF2B5EF4-FFF2-40B4-BE49-F238E27FC236}">
                  <a16:creationId xmlns:a16="http://schemas.microsoft.com/office/drawing/2014/main" id="{D7BB135A-B758-440C-97B2-E9C20D993F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11244" y="483324"/>
              <a:ext cx="464344" cy="269436"/>
            </a:xfrm>
            <a:prstGeom prst="cube">
              <a:avLst>
                <a:gd name="adj" fmla="val 25000"/>
              </a:avLst>
            </a:prstGeom>
            <a:solidFill>
              <a:srgbClr val="FFE5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89">
                <a:solidFill>
                  <a:srgbClr val="000000"/>
                </a:solidFill>
                <a:ea typeface="HGP創英角ｺﾞｼｯｸUB" pitchFamily="50" charset="-128"/>
              </a:endParaRP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E90AC4E-7D44-4970-B156-4CE7DC7C0075}"/>
              </a:ext>
            </a:extLst>
          </p:cNvPr>
          <p:cNvCxnSpPr>
            <a:cxnSpLocks/>
          </p:cNvCxnSpPr>
          <p:nvPr/>
        </p:nvCxnSpPr>
        <p:spPr bwMode="auto">
          <a:xfrm>
            <a:off x="3422019" y="1061067"/>
            <a:ext cx="507125" cy="40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hought Bubble: Cloud 99">
            <a:extLst>
              <a:ext uri="{FF2B5EF4-FFF2-40B4-BE49-F238E27FC236}">
                <a16:creationId xmlns:a16="http://schemas.microsoft.com/office/drawing/2014/main" id="{27A9EBF4-49A5-4CCD-9FFB-7C9A4193C6EB}"/>
              </a:ext>
            </a:extLst>
          </p:cNvPr>
          <p:cNvSpPr/>
          <p:nvPr/>
        </p:nvSpPr>
        <p:spPr>
          <a:xfrm>
            <a:off x="3030685" y="1207690"/>
            <a:ext cx="1176271" cy="383813"/>
          </a:xfrm>
          <a:prstGeom prst="cloudCallout">
            <a:avLst>
              <a:gd name="adj1" fmla="val -92717"/>
              <a:gd name="adj2" fmla="val 3123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Check manual</a:t>
            </a:r>
          </a:p>
        </p:txBody>
      </p:sp>
      <p:sp>
        <p:nvSpPr>
          <p:cNvPr id="105" name="Rectangle 15">
            <a:extLst>
              <a:ext uri="{FF2B5EF4-FFF2-40B4-BE49-F238E27FC236}">
                <a16:creationId xmlns:a16="http://schemas.microsoft.com/office/drawing/2014/main" id="{943539FF-6312-4E7C-AEA3-8A5305AC9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167820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</a:p>
        </p:txBody>
      </p:sp>
      <p:sp>
        <p:nvSpPr>
          <p:cNvPr id="106" name="Rectangle 15">
            <a:extLst>
              <a:ext uri="{FF2B5EF4-FFF2-40B4-BE49-F238E27FC236}">
                <a16:creationId xmlns:a16="http://schemas.microsoft.com/office/drawing/2014/main" id="{C373E9F2-4660-49C5-A9F0-0BE9E8A7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2663430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Transfer,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</a:p>
        </p:txBody>
      </p:sp>
      <p:sp>
        <p:nvSpPr>
          <p:cNvPr id="108" name="Rectangle 15">
            <a:extLst>
              <a:ext uri="{FF2B5EF4-FFF2-40B4-BE49-F238E27FC236}">
                <a16:creationId xmlns:a16="http://schemas.microsoft.com/office/drawing/2014/main" id="{8CB51C77-EA27-402B-889D-19C8D85B2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3658941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Maintenance</a:t>
            </a:r>
          </a:p>
        </p:txBody>
      </p:sp>
      <p:sp>
        <p:nvSpPr>
          <p:cNvPr id="110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4654452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Scrap</a:t>
            </a:r>
          </a:p>
        </p:txBody>
      </p:sp>
      <p:sp>
        <p:nvSpPr>
          <p:cNvPr id="112" name="二等辺三角形 7172">
            <a:extLst>
              <a:ext uri="{FF2B5EF4-FFF2-40B4-BE49-F238E27FC236}">
                <a16:creationId xmlns:a16="http://schemas.microsoft.com/office/drawing/2014/main" id="{A02A00F9-6994-4C6C-907B-26610EA304B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12627" y="1771259"/>
            <a:ext cx="263684" cy="345831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4" name="図 48">
            <a:extLst>
              <a:ext uri="{FF2B5EF4-FFF2-40B4-BE49-F238E27FC236}">
                <a16:creationId xmlns:a16="http://schemas.microsoft.com/office/drawing/2014/main" id="{B6D6FB63-50D3-410A-9C65-C50329CA8E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837" y="1796415"/>
            <a:ext cx="636710" cy="51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図 49">
            <a:extLst>
              <a:ext uri="{FF2B5EF4-FFF2-40B4-BE49-F238E27FC236}">
                <a16:creationId xmlns:a16="http://schemas.microsoft.com/office/drawing/2014/main" id="{37019B17-3505-4202-BB3A-9150F6AEB87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044" y="1860299"/>
            <a:ext cx="256296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E574538-045C-4E95-B4CE-9BC2B0184DC6}"/>
              </a:ext>
            </a:extLst>
          </p:cNvPr>
          <p:cNvGrpSpPr/>
          <p:nvPr/>
        </p:nvGrpSpPr>
        <p:grpSpPr>
          <a:xfrm>
            <a:off x="2536055" y="2857871"/>
            <a:ext cx="968106" cy="764700"/>
            <a:chOff x="1909389" y="3154120"/>
            <a:chExt cx="1179246" cy="764700"/>
          </a:xfrm>
        </p:grpSpPr>
        <p:pic>
          <p:nvPicPr>
            <p:cNvPr id="122" name="Picture 2" descr="C:\Users\ogami\AppData\Local\Microsoft\Windows\Temporary Internet Files\Content.IE5\CL7WH4UZ\MC900361732[1].wmf">
              <a:extLst>
                <a:ext uri="{FF2B5EF4-FFF2-40B4-BE49-F238E27FC236}">
                  <a16:creationId xmlns:a16="http://schemas.microsoft.com/office/drawing/2014/main" id="{8990C7C5-3319-47AE-BFF9-E12085D8E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876" y="3510197"/>
              <a:ext cx="364295" cy="40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2" descr="C:\Users\ogami\AppData\Local\Microsoft\Windows\Temporary Internet Files\Content.IE5\CL7WH4UZ\MC900361732[1].wmf">
              <a:extLst>
                <a:ext uri="{FF2B5EF4-FFF2-40B4-BE49-F238E27FC236}">
                  <a16:creationId xmlns:a16="http://schemas.microsoft.com/office/drawing/2014/main" id="{5280DB9C-7728-42F8-A282-EE48120D5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222" y="3510197"/>
              <a:ext cx="364295" cy="40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図 49">
              <a:extLst>
                <a:ext uri="{FF2B5EF4-FFF2-40B4-BE49-F238E27FC236}">
                  <a16:creationId xmlns:a16="http://schemas.microsoft.com/office/drawing/2014/main" id="{B2E8572E-6831-4D61-9A58-56F635BC0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917" y="3219488"/>
              <a:ext cx="180535" cy="195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" name="テキスト ボックス 103">
              <a:extLst>
                <a:ext uri="{FF2B5EF4-FFF2-40B4-BE49-F238E27FC236}">
                  <a16:creationId xmlns:a16="http://schemas.microsoft.com/office/drawing/2014/main" id="{5159BA66-FC93-4A7F-9205-ADEF710AD6CF}"/>
                </a:ext>
              </a:extLst>
            </p:cNvPr>
            <p:cNvSpPr txBox="1"/>
            <p:nvPr/>
          </p:nvSpPr>
          <p:spPr>
            <a:xfrm>
              <a:off x="1909389" y="3154120"/>
              <a:ext cx="69156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050" dirty="0">
                  <a:latin typeface="Arial" pitchFamily="34" charset="0"/>
                  <a:cs typeface="Arial" pitchFamily="34" charset="0"/>
                </a:rPr>
                <a:t>User ID</a:t>
              </a:r>
              <a:endParaRPr lang="en-SG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二等辺三角形 7172">
              <a:extLst>
                <a:ext uri="{FF2B5EF4-FFF2-40B4-BE49-F238E27FC236}">
                  <a16:creationId xmlns:a16="http://schemas.microsoft.com/office/drawing/2014/main" id="{509C62E5-988E-4FF0-9F9F-65F7D60D84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783878" y="3277568"/>
              <a:ext cx="263684" cy="345831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8" name="図 49">
              <a:extLst>
                <a:ext uri="{FF2B5EF4-FFF2-40B4-BE49-F238E27FC236}">
                  <a16:creationId xmlns:a16="http://schemas.microsoft.com/office/drawing/2014/main" id="{3C2E6643-F014-45AE-8657-DFAEB0977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696" y="3648789"/>
              <a:ext cx="128954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0" name="図 49">
            <a:extLst>
              <a:ext uri="{FF2B5EF4-FFF2-40B4-BE49-F238E27FC236}">
                <a16:creationId xmlns:a16="http://schemas.microsoft.com/office/drawing/2014/main" id="{0C6ECDCD-66A0-4D47-96DE-08E7FA5DDA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03" y="3288902"/>
            <a:ext cx="128954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7B4FAE2-64C2-4F1B-BE74-4FAE58FCDDA2}"/>
              </a:ext>
            </a:extLst>
          </p:cNvPr>
          <p:cNvGrpSpPr/>
          <p:nvPr/>
        </p:nvGrpSpPr>
        <p:grpSpPr>
          <a:xfrm>
            <a:off x="1890826" y="1846929"/>
            <a:ext cx="685910" cy="386995"/>
            <a:chOff x="3068447" y="2395054"/>
            <a:chExt cx="699866" cy="435479"/>
          </a:xfrm>
        </p:grpSpPr>
        <p:pic>
          <p:nvPicPr>
            <p:cNvPr id="132" name="Picture 2">
              <a:extLst>
                <a:ext uri="{FF2B5EF4-FFF2-40B4-BE49-F238E27FC236}">
                  <a16:creationId xmlns:a16="http://schemas.microsoft.com/office/drawing/2014/main" id="{8F5CB8D3-FEC3-477F-BF2C-8E9003BD1A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2" b="10990"/>
            <a:stretch/>
          </p:blipFill>
          <p:spPr bwMode="auto">
            <a:xfrm>
              <a:off x="3120241" y="2395054"/>
              <a:ext cx="648072" cy="43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E591C2A-9DDE-4A46-B661-BC8572E1CBA9}"/>
                </a:ext>
              </a:extLst>
            </p:cNvPr>
            <p:cNvSpPr/>
            <p:nvPr/>
          </p:nvSpPr>
          <p:spPr>
            <a:xfrm>
              <a:off x="3068447" y="2544974"/>
              <a:ext cx="304665" cy="1767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C7A05C6-A3F1-4AEF-852C-11AE15D72311}"/>
              </a:ext>
            </a:extLst>
          </p:cNvPr>
          <p:cNvSpPr/>
          <p:nvPr/>
        </p:nvSpPr>
        <p:spPr>
          <a:xfrm>
            <a:off x="1530469" y="2260606"/>
            <a:ext cx="1509815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Issue barcode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A4D07D-22FE-4FC6-A290-AF323C68A05C}"/>
              </a:ext>
            </a:extLst>
          </p:cNvPr>
          <p:cNvCxnSpPr>
            <a:cxnSpLocks/>
          </p:cNvCxnSpPr>
          <p:nvPr/>
        </p:nvCxnSpPr>
        <p:spPr>
          <a:xfrm>
            <a:off x="2701353" y="1998493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39084-7184-4C5E-9D2F-D0F42191B136}"/>
              </a:ext>
            </a:extLst>
          </p:cNvPr>
          <p:cNvCxnSpPr>
            <a:endCxn id="132" idx="0"/>
          </p:cNvCxnSpPr>
          <p:nvPr/>
        </p:nvCxnSpPr>
        <p:spPr>
          <a:xfrm>
            <a:off x="2259161" y="1438642"/>
            <a:ext cx="1" cy="408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40823C3-ABA9-45DD-819C-DBFE1C8D134C}"/>
              </a:ext>
            </a:extLst>
          </p:cNvPr>
          <p:cNvCxnSpPr>
            <a:cxnSpLocks/>
          </p:cNvCxnSpPr>
          <p:nvPr/>
        </p:nvCxnSpPr>
        <p:spPr>
          <a:xfrm>
            <a:off x="5144703" y="2029641"/>
            <a:ext cx="554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21FF99A-5148-4AA6-8C21-51F78268C763}"/>
              </a:ext>
            </a:extLst>
          </p:cNvPr>
          <p:cNvSpPr/>
          <p:nvPr/>
        </p:nvSpPr>
        <p:spPr>
          <a:xfrm>
            <a:off x="4832910" y="2081549"/>
            <a:ext cx="1112931" cy="31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storing</a:t>
            </a: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0766473C-9DC4-4F98-B0F2-2B24A100BE19}"/>
              </a:ext>
            </a:extLst>
          </p:cNvPr>
          <p:cNvCxnSpPr>
            <a:cxnSpLocks/>
          </p:cNvCxnSpPr>
          <p:nvPr/>
        </p:nvCxnSpPr>
        <p:spPr>
          <a:xfrm>
            <a:off x="4059596" y="3114718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FA123-89C5-4416-B531-6902506D48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5345" y="1796415"/>
            <a:ext cx="1242299" cy="826189"/>
          </a:xfrm>
          <a:prstGeom prst="rect">
            <a:avLst/>
          </a:prstGeom>
        </p:spPr>
      </p:pic>
      <p:sp>
        <p:nvSpPr>
          <p:cNvPr id="348" name="Rectangle 347">
            <a:extLst>
              <a:ext uri="{FF2B5EF4-FFF2-40B4-BE49-F238E27FC236}">
                <a16:creationId xmlns:a16="http://schemas.microsoft.com/office/drawing/2014/main" id="{EBEA5A9C-AB00-403D-8169-F70FA0AE69BC}"/>
              </a:ext>
            </a:extLst>
          </p:cNvPr>
          <p:cNvSpPr/>
          <p:nvPr/>
        </p:nvSpPr>
        <p:spPr>
          <a:xfrm>
            <a:off x="5277251" y="3277804"/>
            <a:ext cx="1308651" cy="321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Update or fix new location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324350-C043-42E5-A488-219F90AF1998}"/>
              </a:ext>
            </a:extLst>
          </p:cNvPr>
          <p:cNvGrpSpPr/>
          <p:nvPr/>
        </p:nvGrpSpPr>
        <p:grpSpPr>
          <a:xfrm>
            <a:off x="3242329" y="3837507"/>
            <a:ext cx="1000772" cy="516890"/>
            <a:chOff x="2270521" y="4165256"/>
            <a:chExt cx="1000772" cy="516890"/>
          </a:xfrm>
        </p:grpSpPr>
        <p:pic>
          <p:nvPicPr>
            <p:cNvPr id="349" name="図 48">
              <a:extLst>
                <a:ext uri="{FF2B5EF4-FFF2-40B4-BE49-F238E27FC236}">
                  <a16:creationId xmlns:a16="http://schemas.microsoft.com/office/drawing/2014/main" id="{17BCB47B-8FD5-4B76-BEA6-2E577D5E9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584" y="4165256"/>
              <a:ext cx="636709" cy="516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1" name="二等辺三角形 7172">
              <a:extLst>
                <a:ext uri="{FF2B5EF4-FFF2-40B4-BE49-F238E27FC236}">
                  <a16:creationId xmlns:a16="http://schemas.microsoft.com/office/drawing/2014/main" id="{E44D9C07-2F72-4372-850A-553C8A3D50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585086">
              <a:off x="2311595" y="4159209"/>
              <a:ext cx="263684" cy="345831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52" name="図 49">
              <a:extLst>
                <a:ext uri="{FF2B5EF4-FFF2-40B4-BE49-F238E27FC236}">
                  <a16:creationId xmlns:a16="http://schemas.microsoft.com/office/drawing/2014/main" id="{7F4B4106-94D0-4C99-9248-D5A963D8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267" y="4171621"/>
              <a:ext cx="256297" cy="277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56" name="Object 808">
            <a:extLst>
              <a:ext uri="{FF2B5EF4-FFF2-40B4-BE49-F238E27FC236}">
                <a16:creationId xmlns:a16="http://schemas.microsoft.com/office/drawing/2014/main" id="{833EF7A2-BD1E-4EC9-AD20-ACC0C274E1A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06075" y="3768303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6" name="ｸﾘｯﾌﾟ" r:id="rId15" imgW="768350" imgH="1003300" progId="MS_ClipArt_Gallery.2">
                  <p:embed/>
                </p:oleObj>
              </mc:Choice>
              <mc:Fallback>
                <p:oleObj name="ｸﾘｯﾌﾟ" r:id="rId15" imgW="768350" imgH="1003300" progId="MS_ClipArt_Gallery.2">
                  <p:embed/>
                  <p:pic>
                    <p:nvPicPr>
                      <p:cNvPr id="356" name="Object 808">
                        <a:extLst>
                          <a:ext uri="{FF2B5EF4-FFF2-40B4-BE49-F238E27FC236}">
                            <a16:creationId xmlns:a16="http://schemas.microsoft.com/office/drawing/2014/main" id="{833EF7A2-BD1E-4EC9-AD20-ACC0C274E1A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075" y="3768303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" name="Rectangle 357">
            <a:extLst>
              <a:ext uri="{FF2B5EF4-FFF2-40B4-BE49-F238E27FC236}">
                <a16:creationId xmlns:a16="http://schemas.microsoft.com/office/drawing/2014/main" id="{51393D4E-55CF-4D44-964B-7DD0755A9EFA}"/>
              </a:ext>
            </a:extLst>
          </p:cNvPr>
          <p:cNvSpPr/>
          <p:nvPr/>
        </p:nvSpPr>
        <p:spPr>
          <a:xfrm>
            <a:off x="1574629" y="4442991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A5E85D2D-64BC-464E-9B7B-E950809E4442}"/>
              </a:ext>
            </a:extLst>
          </p:cNvPr>
          <p:cNvCxnSpPr>
            <a:cxnSpLocks/>
          </p:cNvCxnSpPr>
          <p:nvPr/>
        </p:nvCxnSpPr>
        <p:spPr>
          <a:xfrm>
            <a:off x="4499810" y="4022931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F04DC48-CDFC-40E7-9628-776C94CE878A}"/>
              </a:ext>
            </a:extLst>
          </p:cNvPr>
          <p:cNvGrpSpPr/>
          <p:nvPr/>
        </p:nvGrpSpPr>
        <p:grpSpPr>
          <a:xfrm>
            <a:off x="5560715" y="3776064"/>
            <a:ext cx="1566929" cy="768650"/>
            <a:chOff x="7367816" y="3565920"/>
            <a:chExt cx="1566929" cy="768650"/>
          </a:xfrm>
        </p:grpSpPr>
        <p:pic>
          <p:nvPicPr>
            <p:cNvPr id="361" name="Picture 154" descr="sagyoW051">
              <a:extLst>
                <a:ext uri="{FF2B5EF4-FFF2-40B4-BE49-F238E27FC236}">
                  <a16:creationId xmlns:a16="http://schemas.microsoft.com/office/drawing/2014/main" id="{82C8FDC8-59A6-42AD-8704-3257D1105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816" y="3565920"/>
              <a:ext cx="532873" cy="65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638ED442-BF0D-4E66-884D-2C399E6E7FA5}"/>
                </a:ext>
              </a:extLst>
            </p:cNvPr>
            <p:cNvSpPr/>
            <p:nvPr/>
          </p:nvSpPr>
          <p:spPr>
            <a:xfrm>
              <a:off x="7396012" y="3872905"/>
              <a:ext cx="153873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Supplier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7AED87-A2BA-4622-9B4C-1412D9CB9CE2}"/>
              </a:ext>
            </a:extLst>
          </p:cNvPr>
          <p:cNvCxnSpPr/>
          <p:nvPr/>
        </p:nvCxnSpPr>
        <p:spPr>
          <a:xfrm flipH="1">
            <a:off x="4462552" y="4273305"/>
            <a:ext cx="773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4" name="Object 808">
            <a:extLst>
              <a:ext uri="{FF2B5EF4-FFF2-40B4-BE49-F238E27FC236}">
                <a16:creationId xmlns:a16="http://schemas.microsoft.com/office/drawing/2014/main" id="{820022E2-5086-4BAE-93DD-92F0F2E367A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37161" y="2855664"/>
          <a:ext cx="579098" cy="68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7" name="ｸﾘｯﾌﾟ" r:id="rId18" imgW="768350" imgH="1003300" progId="MS_ClipArt_Gallery.2">
                  <p:embed/>
                </p:oleObj>
              </mc:Choice>
              <mc:Fallback>
                <p:oleObj name="ｸﾘｯﾌﾟ" r:id="rId18" imgW="768350" imgH="1003300" progId="MS_ClipArt_Gallery.2">
                  <p:embed/>
                  <p:pic>
                    <p:nvPicPr>
                      <p:cNvPr id="364" name="Object 808">
                        <a:extLst>
                          <a:ext uri="{FF2B5EF4-FFF2-40B4-BE49-F238E27FC236}">
                            <a16:creationId xmlns:a16="http://schemas.microsoft.com/office/drawing/2014/main" id="{820022E2-5086-4BAE-93DD-92F0F2E367A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61" y="2855664"/>
                        <a:ext cx="579098" cy="688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" name="Rectangle 364">
            <a:extLst>
              <a:ext uri="{FF2B5EF4-FFF2-40B4-BE49-F238E27FC236}">
                <a16:creationId xmlns:a16="http://schemas.microsoft.com/office/drawing/2014/main" id="{34F2469C-DDCF-48B2-AD37-48FB5882EA87}"/>
              </a:ext>
            </a:extLst>
          </p:cNvPr>
          <p:cNvSpPr/>
          <p:nvPr/>
        </p:nvSpPr>
        <p:spPr>
          <a:xfrm>
            <a:off x="6359475" y="3365297"/>
            <a:ext cx="1425713" cy="17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department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F637214-F4CB-4E48-8B9A-45EDB903DD6E}"/>
              </a:ext>
            </a:extLst>
          </p:cNvPr>
          <p:cNvCxnSpPr/>
          <p:nvPr/>
        </p:nvCxnSpPr>
        <p:spPr>
          <a:xfrm flipH="1">
            <a:off x="4052613" y="3351443"/>
            <a:ext cx="773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9" name="Object 808">
            <a:extLst>
              <a:ext uri="{FF2B5EF4-FFF2-40B4-BE49-F238E27FC236}">
                <a16:creationId xmlns:a16="http://schemas.microsoft.com/office/drawing/2014/main" id="{CCFA3145-2E0E-4784-A440-C83B0D1C201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43353" y="2719952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" name="ｸﾘｯﾌﾟ" r:id="rId15" imgW="768350" imgH="1003300" progId="MS_ClipArt_Gallery.2">
                  <p:embed/>
                </p:oleObj>
              </mc:Choice>
              <mc:Fallback>
                <p:oleObj name="ｸﾘｯﾌﾟ" r:id="rId15" imgW="768350" imgH="1003300" progId="MS_ClipArt_Gallery.2">
                  <p:embed/>
                  <p:pic>
                    <p:nvPicPr>
                      <p:cNvPr id="369" name="Object 808">
                        <a:extLst>
                          <a:ext uri="{FF2B5EF4-FFF2-40B4-BE49-F238E27FC236}">
                            <a16:creationId xmlns:a16="http://schemas.microsoft.com/office/drawing/2014/main" id="{CCFA3145-2E0E-4784-A440-C83B0D1C201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353" y="2719952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0" name="Rectangle 369">
            <a:extLst>
              <a:ext uri="{FF2B5EF4-FFF2-40B4-BE49-F238E27FC236}">
                <a16:creationId xmlns:a16="http://schemas.microsoft.com/office/drawing/2014/main" id="{F3BC2296-41EF-4D30-A079-70789D0CD743}"/>
              </a:ext>
            </a:extLst>
          </p:cNvPr>
          <p:cNvSpPr/>
          <p:nvPr/>
        </p:nvSpPr>
        <p:spPr>
          <a:xfrm>
            <a:off x="1511907" y="3394640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graphicFrame>
        <p:nvGraphicFramePr>
          <p:cNvPr id="371" name="Object 2">
            <a:extLst>
              <a:ext uri="{FF2B5EF4-FFF2-40B4-BE49-F238E27FC236}">
                <a16:creationId xmlns:a16="http://schemas.microsoft.com/office/drawing/2014/main" id="{A1501E8B-E523-4218-9B5F-02A01079A37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30183" y="2899513"/>
          <a:ext cx="697461" cy="401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" name="ｸﾘｯﾌﾟｱｰﾄ" r:id="rId19" imgW="3659294" imgH="2886657" progId="MS_ClipArt_Gallery.2">
                  <p:embed/>
                </p:oleObj>
              </mc:Choice>
              <mc:Fallback>
                <p:oleObj name="ｸﾘｯﾌﾟｱｰﾄ" r:id="rId19" imgW="3659294" imgH="2886657" progId="MS_ClipArt_Gallery.2">
                  <p:embed/>
                  <p:pic>
                    <p:nvPicPr>
                      <p:cNvPr id="371" name="Object 2">
                        <a:extLst>
                          <a:ext uri="{FF2B5EF4-FFF2-40B4-BE49-F238E27FC236}">
                            <a16:creationId xmlns:a16="http://schemas.microsoft.com/office/drawing/2014/main" id="{A1501E8B-E523-4218-9B5F-02A01079A37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0183" y="2899513"/>
                        <a:ext cx="697461" cy="401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ED58079F-D475-45AB-A7CB-E0B424A4FCA1}"/>
              </a:ext>
            </a:extLst>
          </p:cNvPr>
          <p:cNvCxnSpPr>
            <a:cxnSpLocks/>
          </p:cNvCxnSpPr>
          <p:nvPr/>
        </p:nvCxnSpPr>
        <p:spPr>
          <a:xfrm>
            <a:off x="5562753" y="3193865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4" name="Object 808">
            <a:extLst>
              <a:ext uri="{FF2B5EF4-FFF2-40B4-BE49-F238E27FC236}">
                <a16:creationId xmlns:a16="http://schemas.microsoft.com/office/drawing/2014/main" id="{875FF025-8C71-42F1-B5BB-AC79F33189A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20798" y="4816402"/>
          <a:ext cx="902678" cy="70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" name="ｸﾘｯﾌﾟ" r:id="rId15" imgW="768350" imgH="1003300" progId="MS_ClipArt_Gallery.2">
                  <p:embed/>
                </p:oleObj>
              </mc:Choice>
              <mc:Fallback>
                <p:oleObj name="ｸﾘｯﾌﾟ" r:id="rId15" imgW="768350" imgH="1003300" progId="MS_ClipArt_Gallery.2">
                  <p:embed/>
                  <p:pic>
                    <p:nvPicPr>
                      <p:cNvPr id="374" name="Object 808">
                        <a:extLst>
                          <a:ext uri="{FF2B5EF4-FFF2-40B4-BE49-F238E27FC236}">
                            <a16:creationId xmlns:a16="http://schemas.microsoft.com/office/drawing/2014/main" id="{875FF025-8C71-42F1-B5BB-AC79F33189A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798" y="4816402"/>
                        <a:ext cx="902678" cy="70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" name="Rectangle 374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760656" y="5449912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5D8776E-1899-4C35-B84C-EA71B20D6DFE}"/>
              </a:ext>
            </a:extLst>
          </p:cNvPr>
          <p:cNvGrpSpPr/>
          <p:nvPr/>
        </p:nvGrpSpPr>
        <p:grpSpPr>
          <a:xfrm>
            <a:off x="3225401" y="4829663"/>
            <a:ext cx="1000772" cy="516890"/>
            <a:chOff x="2270521" y="4165256"/>
            <a:chExt cx="1000772" cy="516890"/>
          </a:xfrm>
        </p:grpSpPr>
        <p:pic>
          <p:nvPicPr>
            <p:cNvPr id="377" name="図 48">
              <a:extLst>
                <a:ext uri="{FF2B5EF4-FFF2-40B4-BE49-F238E27FC236}">
                  <a16:creationId xmlns:a16="http://schemas.microsoft.com/office/drawing/2014/main" id="{65F5A695-724B-4C15-A1F2-6F535B776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584" y="4165256"/>
              <a:ext cx="636709" cy="516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" name="二等辺三角形 7172">
              <a:extLst>
                <a:ext uri="{FF2B5EF4-FFF2-40B4-BE49-F238E27FC236}">
                  <a16:creationId xmlns:a16="http://schemas.microsoft.com/office/drawing/2014/main" id="{B3FBD48A-979D-44C2-AF7A-255D3C664F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585086">
              <a:off x="2311595" y="4159209"/>
              <a:ext cx="263684" cy="345831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80" name="図 49">
              <a:extLst>
                <a:ext uri="{FF2B5EF4-FFF2-40B4-BE49-F238E27FC236}">
                  <a16:creationId xmlns:a16="http://schemas.microsoft.com/office/drawing/2014/main" id="{6D69BE33-D376-4F71-9EA3-8102ADC89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267" y="4171621"/>
              <a:ext cx="256297" cy="277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6191711-7BC8-4687-977C-80A423CCA13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78516" y="4839148"/>
            <a:ext cx="997289" cy="588229"/>
          </a:xfrm>
          <a:prstGeom prst="rect">
            <a:avLst/>
          </a:prstGeom>
        </p:spPr>
      </p:pic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9626E940-3A46-4715-9E61-77318941D59F}"/>
              </a:ext>
            </a:extLst>
          </p:cNvPr>
          <p:cNvCxnSpPr>
            <a:cxnSpLocks/>
          </p:cNvCxnSpPr>
          <p:nvPr/>
        </p:nvCxnSpPr>
        <p:spPr>
          <a:xfrm>
            <a:off x="4473287" y="5133263"/>
            <a:ext cx="766176" cy="11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angle 381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447906" y="4978747"/>
            <a:ext cx="723394" cy="248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Scrap  area</a:t>
            </a:r>
          </a:p>
        </p:txBody>
      </p:sp>
      <p:sp>
        <p:nvSpPr>
          <p:cNvPr id="383" name="Can 17">
            <a:extLst>
              <a:ext uri="{FF2B5EF4-FFF2-40B4-BE49-F238E27FC236}">
                <a16:creationId xmlns:a16="http://schemas.microsoft.com/office/drawing/2014/main" id="{BF8B31C6-983E-44D0-932B-4BFF0E229935}"/>
              </a:ext>
            </a:extLst>
          </p:cNvPr>
          <p:cNvSpPr/>
          <p:nvPr/>
        </p:nvSpPr>
        <p:spPr>
          <a:xfrm>
            <a:off x="8111046" y="1034934"/>
            <a:ext cx="1497439" cy="5547568"/>
          </a:xfrm>
          <a:prstGeom prst="can">
            <a:avLst>
              <a:gd name="adj" fmla="val 45355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4" name="Rectangle 18">
            <a:extLst>
              <a:ext uri="{FF2B5EF4-FFF2-40B4-BE49-F238E27FC236}">
                <a16:creationId xmlns:a16="http://schemas.microsoft.com/office/drawing/2014/main" id="{42061F78-3EEB-4DCD-B502-B7C4BB2C3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1700809"/>
            <a:ext cx="8202628" cy="965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5" name="Rectangle 18">
            <a:extLst>
              <a:ext uri="{FF2B5EF4-FFF2-40B4-BE49-F238E27FC236}">
                <a16:creationId xmlns:a16="http://schemas.microsoft.com/office/drawing/2014/main" id="{527FD67A-AB83-4A64-8908-4171694F7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2669133"/>
            <a:ext cx="8202628" cy="9921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6" name="Rectangle 18">
            <a:extLst>
              <a:ext uri="{FF2B5EF4-FFF2-40B4-BE49-F238E27FC236}">
                <a16:creationId xmlns:a16="http://schemas.microsoft.com/office/drawing/2014/main" id="{A250BD04-B6E7-422D-A039-EC4273F0F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543" y="3672546"/>
            <a:ext cx="8202628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7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4668245"/>
            <a:ext cx="8202628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sp>
        <p:nvSpPr>
          <p:cNvPr id="388" name="右矢印 95">
            <a:extLst>
              <a:ext uri="{FF2B5EF4-FFF2-40B4-BE49-F238E27FC236}">
                <a16:creationId xmlns:a16="http://schemas.microsoft.com/office/drawing/2014/main" id="{E52A6551-B003-44CD-8FD1-95C76F594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401" y="1957597"/>
            <a:ext cx="841377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9" name="正方形/長方形 69">
            <a:extLst>
              <a:ext uri="{FF2B5EF4-FFF2-40B4-BE49-F238E27FC236}">
                <a16:creationId xmlns:a16="http://schemas.microsoft.com/office/drawing/2014/main" id="{281E6516-FDC8-44B6-8311-7821EC4A5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8185" y="1269043"/>
            <a:ext cx="1250746" cy="23379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Database</a:t>
            </a:r>
          </a:p>
          <a:p>
            <a:pPr algn="ctr"/>
            <a:r>
              <a:rPr lang="en-US" b="0" dirty="0">
                <a:latin typeface="Arial" pitchFamily="34" charset="0"/>
                <a:cs typeface="Arial" pitchFamily="34" charset="0"/>
              </a:rPr>
              <a:t>Server</a:t>
            </a:r>
            <a:endParaRPr lang="en-SG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0" name="右矢印 95">
            <a:extLst>
              <a:ext uri="{FF2B5EF4-FFF2-40B4-BE49-F238E27FC236}">
                <a16:creationId xmlns:a16="http://schemas.microsoft.com/office/drawing/2014/main" id="{BF17B64B-ABB6-4C44-900F-C8872D06B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898" y="2933627"/>
            <a:ext cx="856582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1" name="右矢印 95">
            <a:extLst>
              <a:ext uri="{FF2B5EF4-FFF2-40B4-BE49-F238E27FC236}">
                <a16:creationId xmlns:a16="http://schemas.microsoft.com/office/drawing/2014/main" id="{B481744A-A245-474E-A3B4-204D69991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0273" y="3940548"/>
            <a:ext cx="903639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2" name="右矢印 95">
            <a:extLst>
              <a:ext uri="{FF2B5EF4-FFF2-40B4-BE49-F238E27FC236}">
                <a16:creationId xmlns:a16="http://schemas.microsoft.com/office/drawing/2014/main" id="{3CA37F1A-E437-4018-826B-FE730790A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8484" y="4886360"/>
            <a:ext cx="903639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15">
            <a:extLst>
              <a:ext uri="{FF2B5EF4-FFF2-40B4-BE49-F238E27FC236}">
                <a16:creationId xmlns:a16="http://schemas.microsoft.com/office/drawing/2014/main" id="{13EC29AF-A61F-47BA-91A5-27912C06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9" y="5636358"/>
            <a:ext cx="1425714" cy="995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Stationery 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warehouse</a:t>
            </a:r>
          </a:p>
        </p:txBody>
      </p:sp>
      <p:sp>
        <p:nvSpPr>
          <p:cNvPr id="109" name="Rectangle 18">
            <a:extLst>
              <a:ext uri="{FF2B5EF4-FFF2-40B4-BE49-F238E27FC236}">
                <a16:creationId xmlns:a16="http://schemas.microsoft.com/office/drawing/2014/main" id="{2995EC6B-87C3-44ED-9162-2E812A6FC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629" y="5638272"/>
            <a:ext cx="8202628" cy="984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950">
              <a:solidFill>
                <a:srgbClr val="000000"/>
              </a:solidFill>
            </a:endParaRPr>
          </a:p>
        </p:txBody>
      </p:sp>
      <p:pic>
        <p:nvPicPr>
          <p:cNvPr id="111" name="Picture 17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3746" y="5790678"/>
            <a:ext cx="879730" cy="5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5233A53A-8CE1-4DF8-978D-6988EBB76F8F}"/>
              </a:ext>
            </a:extLst>
          </p:cNvPr>
          <p:cNvSpPr/>
          <p:nvPr/>
        </p:nvSpPr>
        <p:spPr>
          <a:xfrm>
            <a:off x="1550010" y="6348615"/>
            <a:ext cx="1312644" cy="253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member</a:t>
            </a:r>
          </a:p>
        </p:txBody>
      </p:sp>
      <p:sp>
        <p:nvSpPr>
          <p:cNvPr id="117" name="フローチャート : 書類 48"/>
          <p:cNvSpPr/>
          <p:nvPr/>
        </p:nvSpPr>
        <p:spPr>
          <a:xfrm>
            <a:off x="2718069" y="5766058"/>
            <a:ext cx="1206677" cy="781666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import  equipment from GA (Excel file)</a:t>
            </a:r>
            <a:endParaRPr kumimoji="1" lang="ja-JP" altLang="en-US" sz="9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右矢印 76"/>
          <p:cNvSpPr/>
          <p:nvPr/>
        </p:nvSpPr>
        <p:spPr>
          <a:xfrm>
            <a:off x="4072421" y="5882202"/>
            <a:ext cx="806185" cy="49642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Picture 4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48" y="5770451"/>
            <a:ext cx="839626" cy="69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" name="右矢印 76"/>
          <p:cNvSpPr/>
          <p:nvPr/>
        </p:nvSpPr>
        <p:spPr>
          <a:xfrm>
            <a:off x="5992676" y="5934504"/>
            <a:ext cx="774068" cy="4629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  <a:endParaRPr kumimoji="1" lang="ja-JP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CD4B911-607A-4DF7-97F6-BFC90D7B6A1B}"/>
              </a:ext>
            </a:extLst>
          </p:cNvPr>
          <p:cNvSpPr/>
          <p:nvPr/>
        </p:nvSpPr>
        <p:spPr>
          <a:xfrm>
            <a:off x="6655507" y="6336194"/>
            <a:ext cx="725823" cy="246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sp>
        <p:nvSpPr>
          <p:cNvPr id="139" name="右矢印 95">
            <a:extLst>
              <a:ext uri="{FF2B5EF4-FFF2-40B4-BE49-F238E27FC236}">
                <a16:creationId xmlns:a16="http://schemas.microsoft.com/office/drawing/2014/main" id="{3CA37F1A-E437-4018-826B-FE730790A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897" y="5823405"/>
            <a:ext cx="872063" cy="470917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sz="1400" b="0" dirty="0">
                <a:latin typeface="Arial" pitchFamily="34" charset="0"/>
                <a:cs typeface="Arial" pitchFamily="34" charset="0"/>
              </a:rPr>
              <a:t>Result</a:t>
            </a:r>
            <a:endParaRPr lang="en-SG" sz="1400" b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2" name="Picture 27" descr="MC900433954[1]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30" y="5867483"/>
            <a:ext cx="4762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14" y="2761369"/>
            <a:ext cx="546696" cy="23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" name="二等辺三角形 7172"/>
          <p:cNvSpPr>
            <a:spLocks noChangeArrowheads="1"/>
          </p:cNvSpPr>
          <p:nvPr/>
        </p:nvSpPr>
        <p:spPr bwMode="auto">
          <a:xfrm rot="5400000" flipV="1">
            <a:off x="6007854" y="2650928"/>
            <a:ext cx="282929" cy="38007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</a:pPr>
            <a:endParaRPr lang="en-SG" b="0">
              <a:solidFill>
                <a:prstClr val="black"/>
              </a:solidFill>
            </a:endParaRPr>
          </a:p>
        </p:txBody>
      </p:sp>
      <p:sp>
        <p:nvSpPr>
          <p:cNvPr id="121" name="フローチャート : 磁気ディスク 40">
            <a:extLst>
              <a:ext uri="{FF2B5EF4-FFF2-40B4-BE49-F238E27FC236}">
                <a16:creationId xmlns:a16="http://schemas.microsoft.com/office/drawing/2014/main" id="{15F4D13F-FCF7-4D3A-960B-306899D98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2568" y="1899102"/>
            <a:ext cx="1209147" cy="1069030"/>
          </a:xfrm>
          <a:prstGeom prst="flowChartMagneticDisk">
            <a:avLst/>
          </a:prstGeom>
          <a:solidFill>
            <a:srgbClr val="2D2D8A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SG" sz="14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G/R ,</a:t>
            </a:r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Transfer,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Inventory</a:t>
            </a:r>
            <a:endParaRPr lang="en-SG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フローチャート : 磁気ディスク 44">
            <a:extLst>
              <a:ext uri="{FF2B5EF4-FFF2-40B4-BE49-F238E27FC236}">
                <a16:creationId xmlns:a16="http://schemas.microsoft.com/office/drawing/2014/main" id="{8BE2B279-5D86-486E-963E-9B94B67BB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6042" y="3277804"/>
            <a:ext cx="1258553" cy="738266"/>
          </a:xfrm>
          <a:prstGeom prst="flowChartMagneticDisk">
            <a:avLst/>
          </a:prstGeom>
          <a:solidFill>
            <a:srgbClr val="2D2D8A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Maintenance, Scrap</a:t>
            </a:r>
            <a:endParaRPr lang="en-SG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フローチャート : 磁気ディスク 44">
            <a:extLst>
              <a:ext uri="{FF2B5EF4-FFF2-40B4-BE49-F238E27FC236}">
                <a16:creationId xmlns:a16="http://schemas.microsoft.com/office/drawing/2014/main" id="{85A9276C-DB4B-4DF9-8C09-C35D1EAF0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6043" y="4332693"/>
            <a:ext cx="1258553" cy="697578"/>
          </a:xfrm>
          <a:prstGeom prst="flowChartMagneticDisk">
            <a:avLst/>
          </a:prstGeom>
          <a:solidFill>
            <a:srgbClr val="2D2D8A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Stationery</a:t>
            </a:r>
            <a:endParaRPr lang="en-SG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1" name="下矢印 22">
            <a:extLst>
              <a:ext uri="{FF2B5EF4-FFF2-40B4-BE49-F238E27FC236}">
                <a16:creationId xmlns:a16="http://schemas.microsoft.com/office/drawing/2014/main" id="{350EBA70-68D3-4A2C-862A-F57A6510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7203" y="5169624"/>
            <a:ext cx="472293" cy="406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>
            <a:noFill/>
          </a:ln>
        </p:spPr>
        <p:txBody>
          <a:bodyPr>
            <a:normAutofit fontScale="92500" lnSpcReduction="20000"/>
          </a:bodyPr>
          <a:lstStyle/>
          <a:p>
            <a:pPr algn="ctr">
              <a:defRPr/>
            </a:pPr>
            <a:endParaRPr lang="en-SG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テキスト ボックス 21">
            <a:extLst>
              <a:ext uri="{FF2B5EF4-FFF2-40B4-BE49-F238E27FC236}">
                <a16:creationId xmlns:a16="http://schemas.microsoft.com/office/drawing/2014/main" id="{02DB2BC7-3D1C-4DF0-86D0-A8EFD56FC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901" y="5581981"/>
            <a:ext cx="1386899" cy="738664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Visualization &amp; </a:t>
            </a:r>
          </a:p>
          <a:p>
            <a:pPr algn="ctr" eaLnBrk="1" hangingPunct="1"/>
            <a:r>
              <a:rPr lang="en-US" sz="1400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Auto report</a:t>
            </a:r>
            <a:endParaRPr lang="en-SG" sz="1400" dirty="0">
              <a:solidFill>
                <a:srgbClr val="00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テキスト ボックス 14">
            <a:extLst>
              <a:ext uri="{FF2B5EF4-FFF2-40B4-BE49-F238E27FC236}">
                <a16:creationId xmlns:a16="http://schemas.microsoft.com/office/drawing/2014/main" id="{B1E2407F-C10D-408D-9163-FBFAC55A9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873" y="2966452"/>
            <a:ext cx="319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+</a:t>
            </a:r>
            <a:endParaRPr lang="en-S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8" name="テキスト ボックス 14">
            <a:extLst>
              <a:ext uri="{FF2B5EF4-FFF2-40B4-BE49-F238E27FC236}">
                <a16:creationId xmlns:a16="http://schemas.microsoft.com/office/drawing/2014/main" id="{312FB3F0-ECBB-45BB-884B-6F481372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873" y="4015527"/>
            <a:ext cx="319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+</a:t>
            </a:r>
            <a:endParaRPr lang="en-S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8E2A5FA-C7F2-4B1E-A827-12F007EF148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75357" y="1780177"/>
            <a:ext cx="399758" cy="81534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F5F86E77-DF2E-457A-9506-FDADC897483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52083" y="2983647"/>
            <a:ext cx="299078" cy="609996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BC7EBE83-B4E5-4130-B101-BED5FECCA28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981512">
            <a:off x="5692408" y="2715879"/>
            <a:ext cx="199514" cy="40692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53921401-7CBB-49D0-A24E-A0021D0641D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21541" y="3960489"/>
            <a:ext cx="286068" cy="613168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72255637-0503-4F8E-8C89-A92E30B39A7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96785" y="4874087"/>
            <a:ext cx="326615" cy="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4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525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7" y="0"/>
            <a:ext cx="8074982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ja-JP" sz="2400" b="1" dirty="0">
                <a:solidFill>
                  <a:schemeClr val="bg1"/>
                </a:solidFill>
              </a:rPr>
              <a:t>Analysis Main Cause (3)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950627" y="5044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13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2735116" y="5448731"/>
            <a:ext cx="698715" cy="130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-9370" y="26923"/>
            <a:ext cx="680646" cy="61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70595" y="1431752"/>
            <a:ext cx="1558692" cy="1637020"/>
            <a:chOff x="372941" y="1844824"/>
            <a:chExt cx="1558692" cy="1315300"/>
          </a:xfrm>
        </p:grpSpPr>
        <p:sp>
          <p:nvSpPr>
            <p:cNvPr id="17" name="二等辺三角形 7172">
              <a:extLst>
                <a:ext uri="{FF2B5EF4-FFF2-40B4-BE49-F238E27FC236}">
                  <a16:creationId xmlns:a16="http://schemas.microsoft.com/office/drawing/2014/main" id="{00000000-0008-0000-0000-00001E000000}"/>
                </a:ext>
              </a:extLst>
            </p:cNvPr>
            <p:cNvSpPr/>
            <p:nvPr/>
          </p:nvSpPr>
          <p:spPr>
            <a:xfrm rot="15586357">
              <a:off x="900975" y="1998819"/>
              <a:ext cx="354360" cy="251280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000"/>
              </a:srgbClr>
            </a:solidFill>
            <a:ln w="9360">
              <a:solidFill>
                <a:srgbClr val="000000"/>
              </a:solidFill>
              <a:round/>
            </a:ln>
            <a:effectLst>
              <a:outerShdw dist="35638" dir="2700000" rotWithShape="0">
                <a:srgbClr val="80808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1" y="2534010"/>
              <a:ext cx="1447800" cy="626114"/>
            </a:xfrm>
            <a:prstGeom prst="rect">
              <a:avLst/>
            </a:prstGeom>
          </p:spPr>
        </p:pic>
        <p:pic>
          <p:nvPicPr>
            <p:cNvPr id="19" name="Picture 18" descr="A picture containing electronics, monitor, black, indoor&#10;&#10;Description generated with very high confidence">
              <a:extLst>
                <a:ext uri="{FF2B5EF4-FFF2-40B4-BE49-F238E27FC236}">
                  <a16:creationId xmlns:a16="http://schemas.microsoft.com/office/drawing/2014/main" id="{00000000-0008-0000-0000-00001D000000}"/>
                </a:ext>
              </a:extLst>
            </p:cNvPr>
            <p:cNvPicPr/>
            <p:nvPr/>
          </p:nvPicPr>
          <p:blipFill>
            <a:blip r:embed="rId6"/>
            <a:srcRect l="10877" t="3289" r="9323" b="4605"/>
            <a:stretch/>
          </p:blipFill>
          <p:spPr>
            <a:xfrm flipH="1">
              <a:off x="568897" y="2016993"/>
              <a:ext cx="259560" cy="608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409" y="1844824"/>
              <a:ext cx="675224" cy="287963"/>
            </a:xfrm>
            <a:prstGeom prst="rect">
              <a:avLst/>
            </a:prstGeom>
          </p:spPr>
        </p:pic>
        <p:pic>
          <p:nvPicPr>
            <p:cNvPr id="21" name="図 4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875" y="2232994"/>
              <a:ext cx="406263" cy="33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Rectangle 22"/>
          <p:cNvSpPr/>
          <p:nvPr/>
        </p:nvSpPr>
        <p:spPr>
          <a:xfrm>
            <a:off x="1983006" y="1319484"/>
            <a:ext cx="3026911" cy="1749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Development Software is quite slow</a:t>
            </a:r>
          </a:p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OS is not update in the future</a:t>
            </a:r>
          </a:p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Not responsive to big data system</a:t>
            </a:r>
          </a:p>
          <a:p>
            <a:pPr marL="285750" indent="-18288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The stable of the device is poor, often repaired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30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SpPr/>
          <p:nvPr/>
        </p:nvSpPr>
        <p:spPr>
          <a:xfrm>
            <a:off x="381000" y="804426"/>
            <a:ext cx="4649308" cy="426569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Software On WinCE</a:t>
            </a:r>
            <a:endParaRPr lang="en-US" sz="2000" b="1" strike="noStrike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194" y="1691922"/>
            <a:ext cx="1092335" cy="81569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263529" y="1655741"/>
            <a:ext cx="328530" cy="8880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2-Point Star 36"/>
          <p:cNvSpPr/>
          <p:nvPr/>
        </p:nvSpPr>
        <p:spPr>
          <a:xfrm>
            <a:off x="6696492" y="1137263"/>
            <a:ext cx="1522857" cy="1967078"/>
          </a:xfrm>
          <a:prstGeom prst="star3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 "/>
              </a:rPr>
              <a:t>END OF LIFE 2023</a:t>
            </a:r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61DA92B-B2D7-4CE7-AB69-CF3639B1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782" y="1269324"/>
            <a:ext cx="1445018" cy="1791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49285602-C381-4E98-A83E-8FA35A88BE9B}"/>
              </a:ext>
            </a:extLst>
          </p:cNvPr>
          <p:cNvSpPr/>
          <p:nvPr/>
        </p:nvSpPr>
        <p:spPr>
          <a:xfrm>
            <a:off x="121680" y="3349030"/>
            <a:ext cx="9647120" cy="34562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utoShape 4">
            <a:extLst>
              <a:ext uri="{FF2B5EF4-FFF2-40B4-BE49-F238E27FC236}">
                <a16:creationId xmlns:a16="http://schemas.microsoft.com/office/drawing/2014/main" id="{4755135C-54FB-421D-B095-500C6F5AEA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7901" y="3447789"/>
            <a:ext cx="1373187" cy="968939"/>
          </a:xfrm>
          <a:prstGeom prst="roundRect">
            <a:avLst>
              <a:gd name="adj" fmla="val 11921"/>
            </a:avLst>
          </a:prstGeom>
          <a:solidFill>
            <a:srgbClr val="EEAD3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94" name="AutoShape 21">
            <a:extLst>
              <a:ext uri="{FF2B5EF4-FFF2-40B4-BE49-F238E27FC236}">
                <a16:creationId xmlns:a16="http://schemas.microsoft.com/office/drawing/2014/main" id="{B3BA2CE0-6950-4765-86CE-083A0269746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88919" y="3463136"/>
            <a:ext cx="1704544" cy="953592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FBEBD1"/>
              </a:gs>
              <a:gs pos="50000">
                <a:srgbClr val="FBEBD1">
                  <a:gamma/>
                  <a:tint val="0"/>
                  <a:invGamma/>
                </a:srgbClr>
              </a:gs>
              <a:gs pos="100000">
                <a:srgbClr val="FBEBD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new device?</a:t>
            </a:r>
          </a:p>
        </p:txBody>
      </p:sp>
      <p:sp>
        <p:nvSpPr>
          <p:cNvPr id="95" name="AutoShape 21">
            <a:extLst>
              <a:ext uri="{FF2B5EF4-FFF2-40B4-BE49-F238E27FC236}">
                <a16:creationId xmlns:a16="http://schemas.microsoft.com/office/drawing/2014/main" id="{FC530A21-5CC1-4FE6-9158-459E5648C29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01295" y="3467607"/>
            <a:ext cx="2212602" cy="970035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FBEBD1"/>
              </a:gs>
              <a:gs pos="50000">
                <a:srgbClr val="FBEBD1">
                  <a:gamma/>
                  <a:tint val="0"/>
                  <a:invGamma/>
                </a:srgbClr>
              </a:gs>
              <a:gs pos="100000">
                <a:srgbClr val="FBEBD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Mobile device</a:t>
            </a:r>
          </a:p>
        </p:txBody>
      </p:sp>
      <p:sp>
        <p:nvSpPr>
          <p:cNvPr id="97" name="Right Arrow 3">
            <a:extLst>
              <a:ext uri="{FF2B5EF4-FFF2-40B4-BE49-F238E27FC236}">
                <a16:creationId xmlns:a16="http://schemas.microsoft.com/office/drawing/2014/main" id="{FB8D6917-3B0F-4AF9-B219-15BDC99AC53A}"/>
              </a:ext>
            </a:extLst>
          </p:cNvPr>
          <p:cNvSpPr/>
          <p:nvPr/>
        </p:nvSpPr>
        <p:spPr>
          <a:xfrm>
            <a:off x="6075562" y="3489271"/>
            <a:ext cx="381000" cy="87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793914F-1293-47CA-A822-3974F1E655B1}"/>
              </a:ext>
            </a:extLst>
          </p:cNvPr>
          <p:cNvGrpSpPr/>
          <p:nvPr/>
        </p:nvGrpSpPr>
        <p:grpSpPr>
          <a:xfrm>
            <a:off x="207901" y="4571055"/>
            <a:ext cx="1418777" cy="990543"/>
            <a:chOff x="1262063" y="3048001"/>
            <a:chExt cx="871537" cy="838200"/>
          </a:xfrm>
        </p:grpSpPr>
        <p:sp>
          <p:nvSpPr>
            <p:cNvPr id="101" name="AutoShape 7">
              <a:extLst>
                <a:ext uri="{FF2B5EF4-FFF2-40B4-BE49-F238E27FC236}">
                  <a16:creationId xmlns:a16="http://schemas.microsoft.com/office/drawing/2014/main" id="{F7F5F691-78FD-43A0-9EE9-BCE5BC2E4E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62063" y="3048001"/>
              <a:ext cx="871537" cy="838200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3399FF"/>
                </a:gs>
                <a:gs pos="100000">
                  <a:srgbClr val="3399FF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4D28EFF9-A0B3-4E10-A107-174760C76ABE}"/>
                </a:ext>
              </a:extLst>
            </p:cNvPr>
            <p:cNvSpPr>
              <a:spLocks/>
            </p:cNvSpPr>
            <p:nvPr/>
          </p:nvSpPr>
          <p:spPr bwMode="gray">
            <a:xfrm>
              <a:off x="1338263" y="3124200"/>
              <a:ext cx="684212" cy="685800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99FF">
                    <a:gamma/>
                    <a:tint val="36471"/>
                    <a:invGamma/>
                  </a:srgbClr>
                </a:gs>
                <a:gs pos="50000">
                  <a:srgbClr val="0099FF"/>
                </a:gs>
                <a:gs pos="100000">
                  <a:srgbClr val="0099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103" name="AutoShape 31">
            <a:extLst>
              <a:ext uri="{FF2B5EF4-FFF2-40B4-BE49-F238E27FC236}">
                <a16:creationId xmlns:a16="http://schemas.microsoft.com/office/drawing/2014/main" id="{0EDA224B-3AD0-45B2-AD9D-4301BEE1ECE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88920" y="4579790"/>
            <a:ext cx="1704543" cy="981808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all process?</a:t>
            </a:r>
          </a:p>
        </p:txBody>
      </p:sp>
      <p:sp>
        <p:nvSpPr>
          <p:cNvPr id="104" name="AutoShape 21">
            <a:extLst>
              <a:ext uri="{FF2B5EF4-FFF2-40B4-BE49-F238E27FC236}">
                <a16:creationId xmlns:a16="http://schemas.microsoft.com/office/drawing/2014/main" id="{7DD4EF2D-CEDD-4665-BD72-5FE81F9717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01294" y="4564669"/>
            <a:ext cx="2212602" cy="981808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 "/>
              </a:rPr>
              <a:t>Standardize the asset management process of IT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ight Arrow 3">
            <a:extLst>
              <a:ext uri="{FF2B5EF4-FFF2-40B4-BE49-F238E27FC236}">
                <a16:creationId xmlns:a16="http://schemas.microsoft.com/office/drawing/2014/main" id="{179D2141-F7FC-4020-BE26-9C31AFA016DC}"/>
              </a:ext>
            </a:extLst>
          </p:cNvPr>
          <p:cNvSpPr/>
          <p:nvPr/>
        </p:nvSpPr>
        <p:spPr>
          <a:xfrm>
            <a:off x="6073029" y="4608397"/>
            <a:ext cx="381000" cy="87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AutoShape 16">
            <a:extLst>
              <a:ext uri="{FF2B5EF4-FFF2-40B4-BE49-F238E27FC236}">
                <a16:creationId xmlns:a16="http://schemas.microsoft.com/office/drawing/2014/main" id="{66F8459B-C00A-4FC6-8586-B9753A1EF9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4308" y="5713521"/>
            <a:ext cx="1420691" cy="93981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3BCFA1"/>
              </a:gs>
              <a:gs pos="100000">
                <a:srgbClr val="3BCFA1">
                  <a:gamma/>
                  <a:shade val="6980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09" name="AutoShape 36">
            <a:extLst>
              <a:ext uri="{FF2B5EF4-FFF2-40B4-BE49-F238E27FC236}">
                <a16:creationId xmlns:a16="http://schemas.microsoft.com/office/drawing/2014/main" id="{217FC8FA-A01E-484B-B737-0C314054C18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70824" y="5735541"/>
            <a:ext cx="1722640" cy="925371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"/>
              </a:rPr>
              <a:t>Develop software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0" name="AutoShape 21">
            <a:extLst>
              <a:ext uri="{FF2B5EF4-FFF2-40B4-BE49-F238E27FC236}">
                <a16:creationId xmlns:a16="http://schemas.microsoft.com/office/drawing/2014/main" id="{DC3B292C-164E-49FD-91FB-4E35E45490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42952" y="5735541"/>
            <a:ext cx="2170944" cy="925371"/>
          </a:xfrm>
          <a:prstGeom prst="roundRect">
            <a:avLst>
              <a:gd name="adj" fmla="val 10889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Confirming new language &amp; new OS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7C1D5-09D9-41BF-BFF2-371A38697E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492" y="3571392"/>
            <a:ext cx="1997276" cy="647988"/>
          </a:xfrm>
          <a:prstGeom prst="rect">
            <a:avLst/>
          </a:prstGeom>
        </p:spPr>
      </p:pic>
      <p:sp>
        <p:nvSpPr>
          <p:cNvPr id="111" name="Right Arrow 3">
            <a:extLst>
              <a:ext uri="{FF2B5EF4-FFF2-40B4-BE49-F238E27FC236}">
                <a16:creationId xmlns:a16="http://schemas.microsoft.com/office/drawing/2014/main" id="{07A554F0-9A52-43C8-89E5-C006CC2F24AE}"/>
              </a:ext>
            </a:extLst>
          </p:cNvPr>
          <p:cNvSpPr/>
          <p:nvPr/>
        </p:nvSpPr>
        <p:spPr>
          <a:xfrm>
            <a:off x="6089448" y="5743970"/>
            <a:ext cx="381000" cy="87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" name="Picture 4" descr="「bus hoat hinh」の画像検索結果">
            <a:hlinkClick r:id="rId11"/>
            <a:extLst>
              <a:ext uri="{FF2B5EF4-FFF2-40B4-BE49-F238E27FC236}">
                <a16:creationId xmlns:a16="http://schemas.microsoft.com/office/drawing/2014/main" id="{DE8282B2-11B2-4B76-AD58-28186281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26" b="100000" l="1771" r="100000">
                        <a14:foregroundMark x1="1979" y1="87963" x2="95313" y2="14815"/>
                        <a14:foregroundMark x1="19896" y1="15926" x2="22292" y2="93148"/>
                        <a14:foregroundMark x1="16458" y1="70556" x2="83125" y2="68333"/>
                        <a14:foregroundMark x1="35000" y1="81852" x2="85417" y2="82778"/>
                        <a14:foregroundMark x1="12396" y1="74630" x2="16458" y2="16852"/>
                        <a14:foregroundMark x1="17604" y1="20000" x2="92396" y2="11667"/>
                        <a14:foregroundMark x1="75625" y1="22037" x2="76146" y2="51852"/>
                        <a14:foregroundMark x1="77917" y1="58148" x2="75625" y2="17963"/>
                        <a14:foregroundMark x1="57083" y1="17963" x2="56458" y2="52963"/>
                        <a14:foregroundMark x1="35000" y1="26111" x2="54167" y2="22963"/>
                        <a14:foregroundMark x1="56458" y1="22963" x2="72083" y2="24074"/>
                        <a14:foregroundMark x1="34583" y1="23519" x2="45208" y2="24815"/>
                        <a14:foregroundMark x1="38542" y1="20370" x2="35417" y2="52593"/>
                        <a14:foregroundMark x1="36146" y1="25556" x2="17813" y2="25185"/>
                        <a14:foregroundMark x1="20208" y1="21296" x2="16458" y2="56667"/>
                        <a14:foregroundMark x1="75000" y1="20926" x2="88229" y2="2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349" y="5773114"/>
            <a:ext cx="1600396" cy="89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「let's go」の画像検索結果">
            <a:hlinkClick r:id="rId14"/>
            <a:extLst>
              <a:ext uri="{FF2B5EF4-FFF2-40B4-BE49-F238E27FC236}">
                <a16:creationId xmlns:a16="http://schemas.microsoft.com/office/drawing/2014/main" id="{96063AB7-71B0-455E-B90E-D6CCE6545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500" b="95417" l="1667" r="99444">
                        <a14:foregroundMark x1="33333" y1="38750" x2="1667" y2="95833"/>
                        <a14:foregroundMark x1="65556" y1="5000" x2="72222" y2="22083"/>
                        <a14:foregroundMark x1="50556" y1="53750" x2="99444" y2="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847" b="22222"/>
          <a:stretch/>
        </p:blipFill>
        <p:spPr bwMode="auto">
          <a:xfrm>
            <a:off x="8836717" y="5598813"/>
            <a:ext cx="773282" cy="10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82831B58-7E3B-470E-B993-45EC3012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8978860" y="3566574"/>
            <a:ext cx="565805" cy="59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" name="Picture 2">
            <a:extLst>
              <a:ext uri="{FF2B5EF4-FFF2-40B4-BE49-F238E27FC236}">
                <a16:creationId xmlns:a16="http://schemas.microsoft.com/office/drawing/2014/main" id="{327CC8D0-2F1A-4C0F-A767-6F09A5AF7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016777" y="4661103"/>
            <a:ext cx="565805" cy="59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D00DE-97AD-4E95-B3AC-E5CD5E65BD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68319" y="4404105"/>
            <a:ext cx="1669933" cy="1238092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5A123551-A747-45D6-9C9D-D68E2A01FA6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53" y="3484402"/>
            <a:ext cx="949443" cy="8991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7" name="図 9">
            <a:extLst>
              <a:ext uri="{FF2B5EF4-FFF2-40B4-BE49-F238E27FC236}">
                <a16:creationId xmlns:a16="http://schemas.microsoft.com/office/drawing/2014/main" id="{506C2B60-D1FB-4621-B3B8-3A3758D2D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53" y="4657729"/>
            <a:ext cx="907598" cy="8844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2D82A691-5247-454B-99B2-76F4E5814B6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0" y="5793990"/>
            <a:ext cx="947503" cy="8289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1559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906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7" y="0"/>
            <a:ext cx="8074982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3 : Develop Software On Android OS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8946120" y="-20546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14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2735116" y="5448731"/>
            <a:ext cx="698715" cy="130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0" y="22623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30">
            <a:extLst>
              <a:ext uri="{FF2B5EF4-FFF2-40B4-BE49-F238E27FC236}">
                <a16:creationId xmlns:a16="http://schemas.microsoft.com/office/drawing/2014/main" id="{4268FDC6-49AC-4715-9FEA-34828A338F1F}"/>
              </a:ext>
            </a:extLst>
          </p:cNvPr>
          <p:cNvSpPr/>
          <p:nvPr/>
        </p:nvSpPr>
        <p:spPr>
          <a:xfrm>
            <a:off x="236748" y="4125734"/>
            <a:ext cx="4197028" cy="426569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Select New Language &amp; New OS</a:t>
            </a:r>
            <a:endParaRPr lang="en-US" sz="2000" b="1" strike="noStrike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E6261-A1BF-42D1-8880-8953AAC49CE3}"/>
              </a:ext>
            </a:extLst>
          </p:cNvPr>
          <p:cNvSpPr/>
          <p:nvPr/>
        </p:nvSpPr>
        <p:spPr>
          <a:xfrm>
            <a:off x="272480" y="4647359"/>
            <a:ext cx="4349665" cy="1910461"/>
          </a:xfrm>
          <a:prstGeom prst="rect">
            <a:avLst/>
          </a:prstGeom>
          <a:noFill/>
          <a:ln w="19050">
            <a:solidFill>
              <a:srgbClr val="150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OS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quite commonly and 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integrates many scanning devices. 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Flutter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applications for mobile devices 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runs on both Android and IOS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memory, develop faster application.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faster, stable,  beautiful interface.</a:t>
            </a:r>
          </a:p>
          <a:p>
            <a:pPr marL="38862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testing, fix bugs faster.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C63251-F826-404E-ADA2-55AAE55F44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48" r="23002"/>
          <a:stretch/>
        </p:blipFill>
        <p:spPr>
          <a:xfrm>
            <a:off x="5436144" y="5101462"/>
            <a:ext cx="749939" cy="1390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BEA2E7-83CD-4A35-A109-185A61FCEE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07" r="22240"/>
          <a:stretch/>
        </p:blipFill>
        <p:spPr>
          <a:xfrm>
            <a:off x="6534083" y="5130971"/>
            <a:ext cx="680867" cy="13310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65E290-DA8C-49B8-AC51-A19A9D7B7F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59" t="17234" r="19959" b="17235"/>
          <a:stretch/>
        </p:blipFill>
        <p:spPr>
          <a:xfrm>
            <a:off x="7401272" y="5360049"/>
            <a:ext cx="1666527" cy="9776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E49733-5383-4EC8-8629-F12AA1FAE57A}"/>
              </a:ext>
            </a:extLst>
          </p:cNvPr>
          <p:cNvSpPr txBox="1"/>
          <p:nvPr/>
        </p:nvSpPr>
        <p:spPr>
          <a:xfrm>
            <a:off x="5245078" y="4556487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New Software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A265F9-1F5C-4351-A08E-B719D9CB7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894" y="4487589"/>
            <a:ext cx="888905" cy="669653"/>
          </a:xfrm>
          <a:prstGeom prst="rect">
            <a:avLst/>
          </a:prstGeom>
        </p:spPr>
      </p:pic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801F2CA9-4525-4DBA-B9F1-39A40A73489D}"/>
              </a:ext>
            </a:extLst>
          </p:cNvPr>
          <p:cNvSpPr/>
          <p:nvPr/>
        </p:nvSpPr>
        <p:spPr>
          <a:xfrm>
            <a:off x="367299" y="816613"/>
            <a:ext cx="2668565" cy="399490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QCC Meeting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7D536B-9469-4DCE-A58C-D20BC2074E15}"/>
              </a:ext>
            </a:extLst>
          </p:cNvPr>
          <p:cNvGrpSpPr/>
          <p:nvPr/>
        </p:nvGrpSpPr>
        <p:grpSpPr>
          <a:xfrm>
            <a:off x="230802" y="1384998"/>
            <a:ext cx="2726006" cy="1863029"/>
            <a:chOff x="5311060" y="878003"/>
            <a:chExt cx="3058409" cy="2843882"/>
          </a:xfrm>
        </p:grpSpPr>
        <p:pic>
          <p:nvPicPr>
            <p:cNvPr id="23" name="Picture 28" descr="Biz18j">
              <a:extLst>
                <a:ext uri="{FF2B5EF4-FFF2-40B4-BE49-F238E27FC236}">
                  <a16:creationId xmlns:a16="http://schemas.microsoft.com/office/drawing/2014/main" id="{59F6D951-822F-42DA-A079-21EF21F99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060" y="1444468"/>
              <a:ext cx="3058409" cy="2277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795BFF-BBD5-4C20-B53A-78915925B07A}"/>
                </a:ext>
              </a:extLst>
            </p:cNvPr>
            <p:cNvSpPr/>
            <p:nvPr/>
          </p:nvSpPr>
          <p:spPr>
            <a:xfrm>
              <a:off x="5690082" y="878003"/>
              <a:ext cx="245490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Bottom">
                <a:avLst/>
              </a:prstTxWarp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analysis</a:t>
              </a:r>
              <a:endParaRPr lang="en-US" sz="5400" b="1" cap="none" spc="0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25" name="Rounded Rectangular Callout 26">
            <a:extLst>
              <a:ext uri="{FF2B5EF4-FFF2-40B4-BE49-F238E27FC236}">
                <a16:creationId xmlns:a16="http://schemas.microsoft.com/office/drawing/2014/main" id="{CFD4BE64-1E60-4994-AB21-307D5B2A8BBD}"/>
              </a:ext>
            </a:extLst>
          </p:cNvPr>
          <p:cNvSpPr/>
          <p:nvPr/>
        </p:nvSpPr>
        <p:spPr>
          <a:xfrm>
            <a:off x="709312" y="3388704"/>
            <a:ext cx="2405729" cy="395972"/>
          </a:xfrm>
          <a:prstGeom prst="wedgeRoundRectCallout">
            <a:avLst>
              <a:gd name="adj1" fmla="val -10592"/>
              <a:gd name="adj2" fmla="val -22003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Make new software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3011F0-E147-475B-86E8-E736BE3B99EB}"/>
              </a:ext>
            </a:extLst>
          </p:cNvPr>
          <p:cNvSpPr/>
          <p:nvPr/>
        </p:nvSpPr>
        <p:spPr>
          <a:xfrm>
            <a:off x="2948181" y="1502198"/>
            <a:ext cx="1691489" cy="39857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45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ideas</a:t>
            </a:r>
            <a:endParaRPr lang="en-US" sz="4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7" name="Rounded Rectangular Callout 3">
            <a:extLst>
              <a:ext uri="{FF2B5EF4-FFF2-40B4-BE49-F238E27FC236}">
                <a16:creationId xmlns:a16="http://schemas.microsoft.com/office/drawing/2014/main" id="{D5071AC4-988E-429E-A1ED-96BB537B29A1}"/>
              </a:ext>
            </a:extLst>
          </p:cNvPr>
          <p:cNvSpPr/>
          <p:nvPr/>
        </p:nvSpPr>
        <p:spPr>
          <a:xfrm>
            <a:off x="3131050" y="1756090"/>
            <a:ext cx="1164306" cy="504006"/>
          </a:xfrm>
          <a:prstGeom prst="wedgeRoundRectCallout">
            <a:avLst>
              <a:gd name="adj1" fmla="val -91663"/>
              <a:gd name="adj2" fmla="val -3757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Select new device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A08C21-D745-4953-8938-E010F037CD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19" y="2335748"/>
            <a:ext cx="511174" cy="847361"/>
          </a:xfrm>
          <a:prstGeom prst="rect">
            <a:avLst/>
          </a:prstGeom>
        </p:spPr>
      </p:pic>
      <p:sp>
        <p:nvSpPr>
          <p:cNvPr id="38" name="Right Arrow 4">
            <a:extLst>
              <a:ext uri="{FF2B5EF4-FFF2-40B4-BE49-F238E27FC236}">
                <a16:creationId xmlns:a16="http://schemas.microsoft.com/office/drawing/2014/main" id="{092B2AA4-1085-4165-B980-8B18D8132BBA}"/>
              </a:ext>
            </a:extLst>
          </p:cNvPr>
          <p:cNvSpPr/>
          <p:nvPr/>
        </p:nvSpPr>
        <p:spPr>
          <a:xfrm>
            <a:off x="5859788" y="2537935"/>
            <a:ext cx="195624" cy="8880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9035A-5EA6-4A99-B4F8-807A91DCFBF9}"/>
              </a:ext>
            </a:extLst>
          </p:cNvPr>
          <p:cNvGrpSpPr/>
          <p:nvPr/>
        </p:nvGrpSpPr>
        <p:grpSpPr>
          <a:xfrm>
            <a:off x="6170020" y="2017281"/>
            <a:ext cx="1377836" cy="1622891"/>
            <a:chOff x="6619661" y="2031464"/>
            <a:chExt cx="1377836" cy="162289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0DBF60-CC35-4D88-9ADA-D31800044C57}"/>
                </a:ext>
              </a:extLst>
            </p:cNvPr>
            <p:cNvSpPr/>
            <p:nvPr/>
          </p:nvSpPr>
          <p:spPr>
            <a:xfrm>
              <a:off x="6639824" y="2212068"/>
              <a:ext cx="1337511" cy="14422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B7ACA9-EABD-4EB4-B73A-E2180726485B}"/>
                </a:ext>
              </a:extLst>
            </p:cNvPr>
            <p:cNvGrpSpPr/>
            <p:nvPr/>
          </p:nvGrpSpPr>
          <p:grpSpPr>
            <a:xfrm>
              <a:off x="6619661" y="2031464"/>
              <a:ext cx="1377836" cy="1457738"/>
              <a:chOff x="6619661" y="2031464"/>
              <a:chExt cx="1377836" cy="1457738"/>
            </a:xfrm>
          </p:grpSpPr>
          <p:sp>
            <p:nvSpPr>
              <p:cNvPr id="37" name="Rounded Rectangle 46">
                <a:extLst>
                  <a:ext uri="{FF2B5EF4-FFF2-40B4-BE49-F238E27FC236}">
                    <a16:creationId xmlns:a16="http://schemas.microsoft.com/office/drawing/2014/main" id="{2EDDBD8C-245A-44CB-9187-25576B007410}"/>
                  </a:ext>
                </a:extLst>
              </p:cNvPr>
              <p:cNvSpPr/>
              <p:nvPr/>
            </p:nvSpPr>
            <p:spPr>
              <a:xfrm>
                <a:off x="6865968" y="2031464"/>
                <a:ext cx="732650" cy="29761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00FF"/>
                    </a:solidFill>
                  </a:rPr>
                  <a:t>After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48C5D8F-AC8B-400B-BA0D-9D1B2C5BA58C}"/>
                  </a:ext>
                </a:extLst>
              </p:cNvPr>
              <p:cNvSpPr/>
              <p:nvPr/>
            </p:nvSpPr>
            <p:spPr>
              <a:xfrm>
                <a:off x="6619661" y="2339096"/>
                <a:ext cx="1377836" cy="2976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00FF"/>
                    </a:solidFill>
                  </a:rPr>
                  <a:t>Mobile device</a:t>
                </a: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B31C710A-FBC3-4A82-9A4A-81F678438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8928" y="2988261"/>
                <a:ext cx="159960" cy="12767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F161D0C-15DE-4741-852C-326BDC185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0899" y="2572618"/>
                <a:ext cx="277949" cy="29998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E49F055-63F8-4E6E-B7AB-92B304B41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94093" y="3224976"/>
                <a:ext cx="289631" cy="264226"/>
              </a:xfrm>
              <a:prstGeom prst="rect">
                <a:avLst/>
              </a:prstGeom>
            </p:spPr>
          </p:pic>
          <p:pic>
            <p:nvPicPr>
              <p:cNvPr id="45" name="Image 2">
                <a:extLst>
                  <a:ext uri="{FF2B5EF4-FFF2-40B4-BE49-F238E27FC236}">
                    <a16:creationId xmlns:a16="http://schemas.microsoft.com/office/drawing/2014/main" id="{4C2FBC61-A4F0-434F-A18A-434D9037DF57}"/>
                  </a:ext>
                </a:extLst>
              </p:cNvPr>
              <p:cNvPicPr/>
              <p:nvPr/>
            </p:nvPicPr>
            <p:blipFill>
              <a:blip r:embed="rId13"/>
              <a:stretch/>
            </p:blipFill>
            <p:spPr>
              <a:xfrm>
                <a:off x="7059923" y="2682314"/>
                <a:ext cx="893607" cy="757128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DB2AB-DAED-448C-AA49-4F3366371B04}"/>
              </a:ext>
            </a:extLst>
          </p:cNvPr>
          <p:cNvGrpSpPr/>
          <p:nvPr/>
        </p:nvGrpSpPr>
        <p:grpSpPr>
          <a:xfrm>
            <a:off x="4482420" y="2052579"/>
            <a:ext cx="1337512" cy="1613683"/>
            <a:chOff x="4903432" y="2040672"/>
            <a:chExt cx="1337512" cy="1613683"/>
          </a:xfrm>
        </p:grpSpPr>
        <p:pic>
          <p:nvPicPr>
            <p:cNvPr id="34" name="Picture 33" descr="A picture containing electronics, monitor, black, indoor&#10;&#10;Description generated with very high confidence">
              <a:extLst>
                <a:ext uri="{FF2B5EF4-FFF2-40B4-BE49-F238E27FC236}">
                  <a16:creationId xmlns:a16="http://schemas.microsoft.com/office/drawing/2014/main" id="{D6D4DF8B-1BB3-403D-B42C-AE64BE7AF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9" t="3290" r="9312" b="4578"/>
            <a:stretch/>
          </p:blipFill>
          <p:spPr>
            <a:xfrm flipH="1">
              <a:off x="5716281" y="2805388"/>
              <a:ext cx="260168" cy="6086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1E08F92-9979-4CA9-9BD0-13011A1E0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61800" y="2845102"/>
              <a:ext cx="583406" cy="54360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88FD05-AF1B-4E3C-89D4-EE504A377C21}"/>
                </a:ext>
              </a:extLst>
            </p:cNvPr>
            <p:cNvSpPr/>
            <p:nvPr/>
          </p:nvSpPr>
          <p:spPr>
            <a:xfrm>
              <a:off x="4976155" y="2212068"/>
              <a:ext cx="1196552" cy="14422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id="{E1383024-C69D-4955-8FC9-444B549CF716}"/>
                </a:ext>
              </a:extLst>
            </p:cNvPr>
            <p:cNvSpPr/>
            <p:nvPr/>
          </p:nvSpPr>
          <p:spPr>
            <a:xfrm>
              <a:off x="5096462" y="2040672"/>
              <a:ext cx="948584" cy="29761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50000"/>
                    </a:schemeClr>
                  </a:solidFill>
                </a:rPr>
                <a:t>Before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D34E4C-11BF-4F66-8C2C-792574E8E3BE}"/>
                </a:ext>
              </a:extLst>
            </p:cNvPr>
            <p:cNvSpPr/>
            <p:nvPr/>
          </p:nvSpPr>
          <p:spPr>
            <a:xfrm>
              <a:off x="4903432" y="2335152"/>
              <a:ext cx="133751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Old HT device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A3611F6-71F3-411B-BB60-F890F2D5BBFC}"/>
              </a:ext>
            </a:extLst>
          </p:cNvPr>
          <p:cNvSpPr/>
          <p:nvPr/>
        </p:nvSpPr>
        <p:spPr>
          <a:xfrm>
            <a:off x="7959341" y="1581798"/>
            <a:ext cx="12364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Target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1" name="Rounded Rectangle 67">
            <a:extLst>
              <a:ext uri="{FF2B5EF4-FFF2-40B4-BE49-F238E27FC236}">
                <a16:creationId xmlns:a16="http://schemas.microsoft.com/office/drawing/2014/main" id="{201975DC-1D60-4848-A5CF-B03B5FB4CD43}"/>
              </a:ext>
            </a:extLst>
          </p:cNvPr>
          <p:cNvSpPr/>
          <p:nvPr/>
        </p:nvSpPr>
        <p:spPr>
          <a:xfrm>
            <a:off x="7610731" y="2183333"/>
            <a:ext cx="2200191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Save time check inventory</a:t>
            </a:r>
          </a:p>
        </p:txBody>
      </p:sp>
      <p:sp>
        <p:nvSpPr>
          <p:cNvPr id="52" name="Rounded Rectangle 67">
            <a:extLst>
              <a:ext uri="{FF2B5EF4-FFF2-40B4-BE49-F238E27FC236}">
                <a16:creationId xmlns:a16="http://schemas.microsoft.com/office/drawing/2014/main" id="{A7F8CF4C-29E2-44D6-BFD3-94A4A362D3B6}"/>
              </a:ext>
            </a:extLst>
          </p:cNvPr>
          <p:cNvSpPr/>
          <p:nvPr/>
        </p:nvSpPr>
        <p:spPr>
          <a:xfrm>
            <a:off x="7610731" y="2562909"/>
            <a:ext cx="2200191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Reduce manual job</a:t>
            </a:r>
          </a:p>
        </p:txBody>
      </p:sp>
      <p:sp>
        <p:nvSpPr>
          <p:cNvPr id="53" name="Rounded Rectangle 67">
            <a:extLst>
              <a:ext uri="{FF2B5EF4-FFF2-40B4-BE49-F238E27FC236}">
                <a16:creationId xmlns:a16="http://schemas.microsoft.com/office/drawing/2014/main" id="{E36AAC0C-8C9B-4714-929E-58046D697B17}"/>
              </a:ext>
            </a:extLst>
          </p:cNvPr>
          <p:cNvSpPr/>
          <p:nvPr/>
        </p:nvSpPr>
        <p:spPr>
          <a:xfrm>
            <a:off x="7598769" y="3335461"/>
            <a:ext cx="2212153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Auto make report</a:t>
            </a:r>
          </a:p>
        </p:txBody>
      </p:sp>
      <p:sp>
        <p:nvSpPr>
          <p:cNvPr id="54" name="Rounded Rectangle 67">
            <a:extLst>
              <a:ext uri="{FF2B5EF4-FFF2-40B4-BE49-F238E27FC236}">
                <a16:creationId xmlns:a16="http://schemas.microsoft.com/office/drawing/2014/main" id="{B47EC6D7-F92C-48F6-B014-D3F004B32250}"/>
              </a:ext>
            </a:extLst>
          </p:cNvPr>
          <p:cNvSpPr/>
          <p:nvPr/>
        </p:nvSpPr>
        <p:spPr>
          <a:xfrm>
            <a:off x="7610731" y="2941631"/>
            <a:ext cx="2200191" cy="309563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GB" altLang="ja-JP" sz="1100" b="1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Visualize operations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44160E3-AD6B-4744-850B-B74852F80487}"/>
              </a:ext>
            </a:extLst>
          </p:cNvPr>
          <p:cNvSpPr/>
          <p:nvPr/>
        </p:nvSpPr>
        <p:spPr>
          <a:xfrm>
            <a:off x="4840057" y="4835811"/>
            <a:ext cx="207152" cy="139007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6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906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88866" y="5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vi-VN" sz="2400" b="1" dirty="0">
                <a:latin typeface="Arial" pitchFamily="34" charset="0"/>
                <a:cs typeface="Arial" pitchFamily="34" charset="0"/>
              </a:rPr>
              <a:t>Effect Confirmation</a:t>
            </a:r>
            <a:endParaRPr lang="en-GB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 bwMode="auto">
          <a:xfrm>
            <a:off x="8943197" y="-8113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15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67871" y="1270555"/>
            <a:ext cx="1740733" cy="1511486"/>
            <a:chOff x="7215796" y="1989450"/>
            <a:chExt cx="1740733" cy="1511486"/>
          </a:xfrm>
        </p:grpSpPr>
        <p:sp>
          <p:nvSpPr>
            <p:cNvPr id="30" name="Rectangle 29"/>
            <p:cNvSpPr/>
            <p:nvPr/>
          </p:nvSpPr>
          <p:spPr>
            <a:xfrm>
              <a:off x="7509011" y="2824110"/>
              <a:ext cx="1413149" cy="259497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0000FF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AFTER QCC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15796" y="1989450"/>
              <a:ext cx="1740733" cy="259497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BEFORE QCC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42412" y="3155545"/>
              <a:ext cx="606103" cy="345391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009900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3.8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23556" y="2345966"/>
              <a:ext cx="680753" cy="379930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 dirty="0"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Impact"/>
                </a:rPr>
                <a:t>2.8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90186" y="824806"/>
            <a:ext cx="4539015" cy="5880794"/>
            <a:chOff x="109185" y="841206"/>
            <a:chExt cx="4539015" cy="5880794"/>
          </a:xfrm>
        </p:grpSpPr>
        <p:sp>
          <p:nvSpPr>
            <p:cNvPr id="42" name="Rounded Rectangle 41"/>
            <p:cNvSpPr/>
            <p:nvPr/>
          </p:nvSpPr>
          <p:spPr>
            <a:xfrm>
              <a:off x="109185" y="841206"/>
              <a:ext cx="4539015" cy="5880794"/>
            </a:xfrm>
            <a:prstGeom prst="roundRect">
              <a:avLst>
                <a:gd name="adj" fmla="val 325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WordArt 55"/>
            <p:cNvSpPr>
              <a:spLocks noChangeArrowheads="1" noChangeShapeType="1" noTextEdit="1"/>
            </p:cNvSpPr>
            <p:nvPr/>
          </p:nvSpPr>
          <p:spPr bwMode="auto">
            <a:xfrm>
              <a:off x="1084925" y="887337"/>
              <a:ext cx="2594951" cy="310580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sz="36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0000CC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Impact" panose="020B0806030902050204" pitchFamily="34" charset="0"/>
                </a:rPr>
                <a:t>VISIBLE  EFFECT</a:t>
              </a:r>
              <a:endParaRPr lang="en-US" sz="3600" kern="10" dirty="0"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88389" y="790082"/>
            <a:ext cx="4219468" cy="5915519"/>
            <a:chOff x="4807389" y="841206"/>
            <a:chExt cx="4219468" cy="5915519"/>
          </a:xfrm>
        </p:grpSpPr>
        <p:sp>
          <p:nvSpPr>
            <p:cNvPr id="45" name="Rounded Rectangle 44"/>
            <p:cNvSpPr/>
            <p:nvPr/>
          </p:nvSpPr>
          <p:spPr>
            <a:xfrm>
              <a:off x="4807389" y="841206"/>
              <a:ext cx="4219468" cy="5915519"/>
            </a:xfrm>
            <a:prstGeom prst="roundRect">
              <a:avLst>
                <a:gd name="adj" fmla="val 325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WordArt 55"/>
            <p:cNvSpPr>
              <a:spLocks noChangeArrowheads="1" noChangeShapeType="1" noTextEdit="1"/>
            </p:cNvSpPr>
            <p:nvPr/>
          </p:nvSpPr>
          <p:spPr bwMode="auto">
            <a:xfrm>
              <a:off x="5732197" y="883478"/>
              <a:ext cx="2594951" cy="310580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sz="36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rgbClr val="0000CC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Impact" panose="020B0806030902050204" pitchFamily="34" charset="0"/>
                </a:rPr>
                <a:t>INVISIBLE  EFFECT</a:t>
              </a:r>
              <a:endParaRPr lang="en-US" sz="3600" kern="10" dirty="0"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solidFill>
                  <a:srgbClr val="0000CC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51" name="Picture 5" descr="10_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"/>
          <a:stretch/>
        </p:blipFill>
        <p:spPr bwMode="auto">
          <a:xfrm>
            <a:off x="692178" y="5667831"/>
            <a:ext cx="3828774" cy="91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47491" y="3726610"/>
            <a:ext cx="1335126" cy="1473283"/>
            <a:chOff x="5526200" y="5513696"/>
            <a:chExt cx="973138" cy="1179682"/>
          </a:xfrm>
        </p:grpSpPr>
        <p:grpSp>
          <p:nvGrpSpPr>
            <p:cNvPr id="54" name="Group 4"/>
            <p:cNvGrpSpPr>
              <a:grpSpLocks noChangeAspect="1"/>
            </p:cNvGrpSpPr>
            <p:nvPr/>
          </p:nvGrpSpPr>
          <p:grpSpPr bwMode="auto">
            <a:xfrm>
              <a:off x="5526200" y="5513696"/>
              <a:ext cx="973138" cy="1179682"/>
              <a:chOff x="249" y="2818"/>
              <a:chExt cx="1225" cy="1485"/>
            </a:xfrm>
          </p:grpSpPr>
          <p:sp>
            <p:nvSpPr>
              <p:cNvPr id="5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49" y="2818"/>
                <a:ext cx="1225" cy="1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5"/>
              <p:cNvSpPr>
                <a:spLocks/>
              </p:cNvSpPr>
              <p:nvPr/>
            </p:nvSpPr>
            <p:spPr bwMode="auto">
              <a:xfrm>
                <a:off x="278" y="3496"/>
                <a:ext cx="1129" cy="797"/>
              </a:xfrm>
              <a:custGeom>
                <a:avLst/>
                <a:gdLst>
                  <a:gd name="T0" fmla="*/ 702 w 1488"/>
                  <a:gd name="T1" fmla="*/ 0 h 1140"/>
                  <a:gd name="T2" fmla="*/ 8 w 1488"/>
                  <a:gd name="T3" fmla="*/ 250 h 1140"/>
                  <a:gd name="T4" fmla="*/ 24 w 1488"/>
                  <a:gd name="T5" fmla="*/ 898 h 1140"/>
                  <a:gd name="T6" fmla="*/ 712 w 1488"/>
                  <a:gd name="T7" fmla="*/ 1126 h 1140"/>
                  <a:gd name="T8" fmla="*/ 1400 w 1488"/>
                  <a:gd name="T9" fmla="*/ 962 h 1140"/>
                  <a:gd name="T10" fmla="*/ 1436 w 1488"/>
                  <a:gd name="T11" fmla="*/ 276 h 1140"/>
                  <a:gd name="T12" fmla="*/ 852 w 1488"/>
                  <a:gd name="T13" fmla="*/ 18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8" h="1140">
                    <a:moveTo>
                      <a:pt x="702" y="0"/>
                    </a:moveTo>
                    <a:cubicBezTo>
                      <a:pt x="702" y="0"/>
                      <a:pt x="16" y="46"/>
                      <a:pt x="8" y="250"/>
                    </a:cubicBezTo>
                    <a:cubicBezTo>
                      <a:pt x="0" y="454"/>
                      <a:pt x="24" y="898"/>
                      <a:pt x="24" y="898"/>
                    </a:cubicBezTo>
                    <a:cubicBezTo>
                      <a:pt x="24" y="898"/>
                      <a:pt x="92" y="1112"/>
                      <a:pt x="712" y="1126"/>
                    </a:cubicBezTo>
                    <a:cubicBezTo>
                      <a:pt x="1332" y="1140"/>
                      <a:pt x="1400" y="962"/>
                      <a:pt x="1400" y="962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6" y="276"/>
                      <a:pt x="1488" y="108"/>
                      <a:pt x="852" y="18"/>
                    </a:cubicBezTo>
                  </a:path>
                </a:pathLst>
              </a:custGeom>
              <a:solidFill>
                <a:srgbClr val="FFFF99"/>
              </a:solidFill>
              <a:ln w="1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6"/>
              <p:cNvSpPr>
                <a:spLocks/>
              </p:cNvSpPr>
              <p:nvPr/>
            </p:nvSpPr>
            <p:spPr bwMode="auto">
              <a:xfrm>
                <a:off x="278" y="3496"/>
                <a:ext cx="1129" cy="797"/>
              </a:xfrm>
              <a:custGeom>
                <a:avLst/>
                <a:gdLst>
                  <a:gd name="T0" fmla="*/ 702 w 1488"/>
                  <a:gd name="T1" fmla="*/ 0 h 1140"/>
                  <a:gd name="T2" fmla="*/ 8 w 1488"/>
                  <a:gd name="T3" fmla="*/ 250 h 1140"/>
                  <a:gd name="T4" fmla="*/ 24 w 1488"/>
                  <a:gd name="T5" fmla="*/ 898 h 1140"/>
                  <a:gd name="T6" fmla="*/ 712 w 1488"/>
                  <a:gd name="T7" fmla="*/ 1126 h 1140"/>
                  <a:gd name="T8" fmla="*/ 1400 w 1488"/>
                  <a:gd name="T9" fmla="*/ 962 h 1140"/>
                  <a:gd name="T10" fmla="*/ 1436 w 1488"/>
                  <a:gd name="T11" fmla="*/ 276 h 1140"/>
                  <a:gd name="T12" fmla="*/ 852 w 1488"/>
                  <a:gd name="T13" fmla="*/ 18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8" h="1140">
                    <a:moveTo>
                      <a:pt x="702" y="0"/>
                    </a:moveTo>
                    <a:cubicBezTo>
                      <a:pt x="702" y="0"/>
                      <a:pt x="16" y="46"/>
                      <a:pt x="8" y="250"/>
                    </a:cubicBezTo>
                    <a:cubicBezTo>
                      <a:pt x="0" y="454"/>
                      <a:pt x="24" y="898"/>
                      <a:pt x="24" y="898"/>
                    </a:cubicBezTo>
                    <a:cubicBezTo>
                      <a:pt x="24" y="898"/>
                      <a:pt x="92" y="1112"/>
                      <a:pt x="712" y="1126"/>
                    </a:cubicBezTo>
                    <a:cubicBezTo>
                      <a:pt x="1332" y="1140"/>
                      <a:pt x="1400" y="962"/>
                      <a:pt x="1400" y="962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6" y="276"/>
                      <a:pt x="1488" y="108"/>
                      <a:pt x="852" y="18"/>
                    </a:cubicBezTo>
                  </a:path>
                </a:pathLst>
              </a:custGeom>
              <a:noFill/>
              <a:ln w="1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59" name="Freeform 7"/>
              <p:cNvSpPr>
                <a:spLocks/>
              </p:cNvSpPr>
              <p:nvPr/>
            </p:nvSpPr>
            <p:spPr bwMode="auto">
              <a:xfrm>
                <a:off x="645" y="3215"/>
                <a:ext cx="59" cy="95"/>
              </a:xfrm>
              <a:custGeom>
                <a:avLst/>
                <a:gdLst>
                  <a:gd name="T0" fmla="*/ 0 w 78"/>
                  <a:gd name="T1" fmla="*/ 72 h 136"/>
                  <a:gd name="T2" fmla="*/ 34 w 78"/>
                  <a:gd name="T3" fmla="*/ 18 h 136"/>
                  <a:gd name="T4" fmla="*/ 78 w 78"/>
                  <a:gd name="T5" fmla="*/ 42 h 136"/>
                  <a:gd name="T6" fmla="*/ 76 w 78"/>
                  <a:gd name="T7" fmla="*/ 98 h 136"/>
                  <a:gd name="T8" fmla="*/ 0 w 78"/>
                  <a:gd name="T9" fmla="*/ 10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36">
                    <a:moveTo>
                      <a:pt x="0" y="72"/>
                    </a:moveTo>
                    <a:cubicBezTo>
                      <a:pt x="0" y="72"/>
                      <a:pt x="18" y="22"/>
                      <a:pt x="34" y="18"/>
                    </a:cubicBezTo>
                    <a:cubicBezTo>
                      <a:pt x="50" y="14"/>
                      <a:pt x="78" y="0"/>
                      <a:pt x="78" y="42"/>
                    </a:cubicBezTo>
                    <a:cubicBezTo>
                      <a:pt x="78" y="84"/>
                      <a:pt x="76" y="98"/>
                      <a:pt x="76" y="98"/>
                    </a:cubicBezTo>
                    <a:cubicBezTo>
                      <a:pt x="76" y="98"/>
                      <a:pt x="36" y="136"/>
                      <a:pt x="0" y="10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 8"/>
              <p:cNvSpPr>
                <a:spLocks/>
              </p:cNvSpPr>
              <p:nvPr/>
            </p:nvSpPr>
            <p:spPr bwMode="auto">
              <a:xfrm>
                <a:off x="645" y="3215"/>
                <a:ext cx="59" cy="95"/>
              </a:xfrm>
              <a:custGeom>
                <a:avLst/>
                <a:gdLst>
                  <a:gd name="T0" fmla="*/ 0 w 78"/>
                  <a:gd name="T1" fmla="*/ 72 h 136"/>
                  <a:gd name="T2" fmla="*/ 34 w 78"/>
                  <a:gd name="T3" fmla="*/ 18 h 136"/>
                  <a:gd name="T4" fmla="*/ 78 w 78"/>
                  <a:gd name="T5" fmla="*/ 42 h 136"/>
                  <a:gd name="T6" fmla="*/ 76 w 78"/>
                  <a:gd name="T7" fmla="*/ 98 h 136"/>
                  <a:gd name="T8" fmla="*/ 0 w 78"/>
                  <a:gd name="T9" fmla="*/ 10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36">
                    <a:moveTo>
                      <a:pt x="0" y="72"/>
                    </a:moveTo>
                    <a:cubicBezTo>
                      <a:pt x="0" y="72"/>
                      <a:pt x="18" y="22"/>
                      <a:pt x="34" y="18"/>
                    </a:cubicBezTo>
                    <a:cubicBezTo>
                      <a:pt x="50" y="14"/>
                      <a:pt x="78" y="0"/>
                      <a:pt x="78" y="42"/>
                    </a:cubicBezTo>
                    <a:cubicBezTo>
                      <a:pt x="78" y="84"/>
                      <a:pt x="76" y="98"/>
                      <a:pt x="76" y="98"/>
                    </a:cubicBezTo>
                    <a:cubicBezTo>
                      <a:pt x="76" y="98"/>
                      <a:pt x="36" y="136"/>
                      <a:pt x="0" y="10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1" name="Freeform 9"/>
              <p:cNvSpPr>
                <a:spLocks/>
              </p:cNvSpPr>
              <p:nvPr/>
            </p:nvSpPr>
            <p:spPr bwMode="auto">
              <a:xfrm>
                <a:off x="515" y="3232"/>
                <a:ext cx="135" cy="94"/>
              </a:xfrm>
              <a:custGeom>
                <a:avLst/>
                <a:gdLst>
                  <a:gd name="T0" fmla="*/ 0 w 178"/>
                  <a:gd name="T1" fmla="*/ 0 h 134"/>
                  <a:gd name="T2" fmla="*/ 172 w 178"/>
                  <a:gd name="T3" fmla="*/ 40 h 134"/>
                  <a:gd name="T4" fmla="*/ 178 w 178"/>
                  <a:gd name="T5" fmla="*/ 78 h 134"/>
                  <a:gd name="T6" fmla="*/ 34 w 178"/>
                  <a:gd name="T7" fmla="*/ 10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34">
                    <a:moveTo>
                      <a:pt x="0" y="0"/>
                    </a:moveTo>
                    <a:cubicBezTo>
                      <a:pt x="0" y="0"/>
                      <a:pt x="130" y="56"/>
                      <a:pt x="172" y="40"/>
                    </a:cubicBezTo>
                    <a:cubicBezTo>
                      <a:pt x="178" y="78"/>
                      <a:pt x="178" y="78"/>
                      <a:pt x="178" y="78"/>
                    </a:cubicBezTo>
                    <a:cubicBezTo>
                      <a:pt x="178" y="78"/>
                      <a:pt x="98" y="134"/>
                      <a:pt x="34" y="100"/>
                    </a:cubicBezTo>
                  </a:path>
                </a:pathLst>
              </a:custGeom>
              <a:solidFill>
                <a:srgbClr val="00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auto">
              <a:xfrm>
                <a:off x="515" y="3232"/>
                <a:ext cx="135" cy="94"/>
              </a:xfrm>
              <a:custGeom>
                <a:avLst/>
                <a:gdLst>
                  <a:gd name="T0" fmla="*/ 0 w 178"/>
                  <a:gd name="T1" fmla="*/ 0 h 134"/>
                  <a:gd name="T2" fmla="*/ 172 w 178"/>
                  <a:gd name="T3" fmla="*/ 40 h 134"/>
                  <a:gd name="T4" fmla="*/ 178 w 178"/>
                  <a:gd name="T5" fmla="*/ 78 h 134"/>
                  <a:gd name="T6" fmla="*/ 34 w 178"/>
                  <a:gd name="T7" fmla="*/ 10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34">
                    <a:moveTo>
                      <a:pt x="0" y="0"/>
                    </a:moveTo>
                    <a:cubicBezTo>
                      <a:pt x="0" y="0"/>
                      <a:pt x="130" y="56"/>
                      <a:pt x="172" y="40"/>
                    </a:cubicBezTo>
                    <a:cubicBezTo>
                      <a:pt x="178" y="78"/>
                      <a:pt x="178" y="78"/>
                      <a:pt x="178" y="78"/>
                    </a:cubicBezTo>
                    <a:cubicBezTo>
                      <a:pt x="178" y="78"/>
                      <a:pt x="98" y="134"/>
                      <a:pt x="34" y="10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11"/>
              <p:cNvSpPr>
                <a:spLocks/>
              </p:cNvSpPr>
              <p:nvPr/>
            </p:nvSpPr>
            <p:spPr bwMode="auto">
              <a:xfrm>
                <a:off x="335" y="2846"/>
                <a:ext cx="271" cy="319"/>
              </a:xfrm>
              <a:custGeom>
                <a:avLst/>
                <a:gdLst>
                  <a:gd name="T0" fmla="*/ 166 w 356"/>
                  <a:gd name="T1" fmla="*/ 456 h 456"/>
                  <a:gd name="T2" fmla="*/ 30 w 356"/>
                  <a:gd name="T3" fmla="*/ 344 h 456"/>
                  <a:gd name="T4" fmla="*/ 54 w 356"/>
                  <a:gd name="T5" fmla="*/ 190 h 456"/>
                  <a:gd name="T6" fmla="*/ 240 w 356"/>
                  <a:gd name="T7" fmla="*/ 54 h 456"/>
                  <a:gd name="T8" fmla="*/ 300 w 356"/>
                  <a:gd name="T9" fmla="*/ 0 h 456"/>
                  <a:gd name="T10" fmla="*/ 354 w 356"/>
                  <a:gd name="T11" fmla="*/ 66 h 456"/>
                  <a:gd name="T12" fmla="*/ 306 w 356"/>
                  <a:gd name="T13" fmla="*/ 124 h 456"/>
                  <a:gd name="T14" fmla="*/ 318 w 356"/>
                  <a:gd name="T15" fmla="*/ 182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6" h="456">
                    <a:moveTo>
                      <a:pt x="166" y="456"/>
                    </a:moveTo>
                    <a:cubicBezTo>
                      <a:pt x="166" y="456"/>
                      <a:pt x="60" y="426"/>
                      <a:pt x="30" y="344"/>
                    </a:cubicBezTo>
                    <a:cubicBezTo>
                      <a:pt x="0" y="262"/>
                      <a:pt x="10" y="208"/>
                      <a:pt x="54" y="190"/>
                    </a:cubicBezTo>
                    <a:cubicBezTo>
                      <a:pt x="54" y="190"/>
                      <a:pt x="68" y="44"/>
                      <a:pt x="240" y="54"/>
                    </a:cubicBezTo>
                    <a:cubicBezTo>
                      <a:pt x="240" y="54"/>
                      <a:pt x="250" y="0"/>
                      <a:pt x="300" y="0"/>
                    </a:cubicBezTo>
                    <a:cubicBezTo>
                      <a:pt x="350" y="0"/>
                      <a:pt x="356" y="58"/>
                      <a:pt x="354" y="66"/>
                    </a:cubicBezTo>
                    <a:cubicBezTo>
                      <a:pt x="352" y="74"/>
                      <a:pt x="336" y="108"/>
                      <a:pt x="306" y="124"/>
                    </a:cubicBezTo>
                    <a:cubicBezTo>
                      <a:pt x="318" y="182"/>
                      <a:pt x="318" y="182"/>
                      <a:pt x="318" y="182"/>
                    </a:cubicBezTo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335" y="2846"/>
                <a:ext cx="271" cy="319"/>
              </a:xfrm>
              <a:custGeom>
                <a:avLst/>
                <a:gdLst>
                  <a:gd name="T0" fmla="*/ 166 w 356"/>
                  <a:gd name="T1" fmla="*/ 456 h 456"/>
                  <a:gd name="T2" fmla="*/ 30 w 356"/>
                  <a:gd name="T3" fmla="*/ 344 h 456"/>
                  <a:gd name="T4" fmla="*/ 54 w 356"/>
                  <a:gd name="T5" fmla="*/ 190 h 456"/>
                  <a:gd name="T6" fmla="*/ 240 w 356"/>
                  <a:gd name="T7" fmla="*/ 54 h 456"/>
                  <a:gd name="T8" fmla="*/ 300 w 356"/>
                  <a:gd name="T9" fmla="*/ 0 h 456"/>
                  <a:gd name="T10" fmla="*/ 354 w 356"/>
                  <a:gd name="T11" fmla="*/ 66 h 456"/>
                  <a:gd name="T12" fmla="*/ 306 w 356"/>
                  <a:gd name="T13" fmla="*/ 124 h 456"/>
                  <a:gd name="T14" fmla="*/ 318 w 356"/>
                  <a:gd name="T15" fmla="*/ 182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6" h="456">
                    <a:moveTo>
                      <a:pt x="166" y="456"/>
                    </a:moveTo>
                    <a:cubicBezTo>
                      <a:pt x="166" y="456"/>
                      <a:pt x="60" y="426"/>
                      <a:pt x="30" y="344"/>
                    </a:cubicBezTo>
                    <a:cubicBezTo>
                      <a:pt x="0" y="262"/>
                      <a:pt x="10" y="208"/>
                      <a:pt x="54" y="190"/>
                    </a:cubicBezTo>
                    <a:cubicBezTo>
                      <a:pt x="54" y="190"/>
                      <a:pt x="68" y="44"/>
                      <a:pt x="240" y="54"/>
                    </a:cubicBezTo>
                    <a:cubicBezTo>
                      <a:pt x="240" y="54"/>
                      <a:pt x="250" y="0"/>
                      <a:pt x="300" y="0"/>
                    </a:cubicBezTo>
                    <a:cubicBezTo>
                      <a:pt x="350" y="0"/>
                      <a:pt x="356" y="58"/>
                      <a:pt x="354" y="66"/>
                    </a:cubicBezTo>
                    <a:cubicBezTo>
                      <a:pt x="352" y="74"/>
                      <a:pt x="336" y="108"/>
                      <a:pt x="306" y="124"/>
                    </a:cubicBezTo>
                    <a:cubicBezTo>
                      <a:pt x="318" y="182"/>
                      <a:pt x="318" y="182"/>
                      <a:pt x="318" y="18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13"/>
              <p:cNvSpPr>
                <a:spLocks/>
              </p:cNvSpPr>
              <p:nvPr/>
            </p:nvSpPr>
            <p:spPr bwMode="auto">
              <a:xfrm>
                <a:off x="454" y="2913"/>
                <a:ext cx="190" cy="302"/>
              </a:xfrm>
              <a:custGeom>
                <a:avLst/>
                <a:gdLst>
                  <a:gd name="T0" fmla="*/ 8 w 250"/>
                  <a:gd name="T1" fmla="*/ 396 h 432"/>
                  <a:gd name="T2" fmla="*/ 10 w 250"/>
                  <a:gd name="T3" fmla="*/ 360 h 432"/>
                  <a:gd name="T4" fmla="*/ 30 w 250"/>
                  <a:gd name="T5" fmla="*/ 276 h 432"/>
                  <a:gd name="T6" fmla="*/ 6 w 250"/>
                  <a:gd name="T7" fmla="*/ 230 h 432"/>
                  <a:gd name="T8" fmla="*/ 46 w 250"/>
                  <a:gd name="T9" fmla="*/ 204 h 432"/>
                  <a:gd name="T10" fmla="*/ 86 w 250"/>
                  <a:gd name="T11" fmla="*/ 36 h 432"/>
                  <a:gd name="T12" fmla="*/ 156 w 250"/>
                  <a:gd name="T13" fmla="*/ 0 h 432"/>
                  <a:gd name="T14" fmla="*/ 192 w 250"/>
                  <a:gd name="T15" fmla="*/ 160 h 432"/>
                  <a:gd name="T16" fmla="*/ 250 w 250"/>
                  <a:gd name="T17" fmla="*/ 202 h 432"/>
                  <a:gd name="T18" fmla="*/ 210 w 250"/>
                  <a:gd name="T19" fmla="*/ 258 h 432"/>
                  <a:gd name="T20" fmla="*/ 166 w 250"/>
                  <a:gd name="T21" fmla="*/ 406 h 432"/>
                  <a:gd name="T22" fmla="*/ 54 w 250"/>
                  <a:gd name="T23" fmla="*/ 42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432">
                    <a:moveTo>
                      <a:pt x="8" y="396"/>
                    </a:moveTo>
                    <a:cubicBezTo>
                      <a:pt x="8" y="396"/>
                      <a:pt x="20" y="378"/>
                      <a:pt x="10" y="360"/>
                    </a:cubicBezTo>
                    <a:cubicBezTo>
                      <a:pt x="30" y="276"/>
                      <a:pt x="30" y="276"/>
                      <a:pt x="30" y="276"/>
                    </a:cubicBezTo>
                    <a:cubicBezTo>
                      <a:pt x="30" y="276"/>
                      <a:pt x="0" y="268"/>
                      <a:pt x="6" y="230"/>
                    </a:cubicBezTo>
                    <a:cubicBezTo>
                      <a:pt x="12" y="192"/>
                      <a:pt x="46" y="204"/>
                      <a:pt x="46" y="204"/>
                    </a:cubicBezTo>
                    <a:cubicBezTo>
                      <a:pt x="46" y="204"/>
                      <a:pt x="94" y="80"/>
                      <a:pt x="86" y="3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94" y="86"/>
                      <a:pt x="192" y="160"/>
                    </a:cubicBezTo>
                    <a:cubicBezTo>
                      <a:pt x="192" y="160"/>
                      <a:pt x="250" y="160"/>
                      <a:pt x="250" y="202"/>
                    </a:cubicBezTo>
                    <a:cubicBezTo>
                      <a:pt x="250" y="244"/>
                      <a:pt x="210" y="258"/>
                      <a:pt x="210" y="258"/>
                    </a:cubicBezTo>
                    <a:cubicBezTo>
                      <a:pt x="210" y="258"/>
                      <a:pt x="224" y="380"/>
                      <a:pt x="166" y="406"/>
                    </a:cubicBezTo>
                    <a:cubicBezTo>
                      <a:pt x="108" y="432"/>
                      <a:pt x="74" y="380"/>
                      <a:pt x="54" y="424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14"/>
              <p:cNvSpPr>
                <a:spLocks/>
              </p:cNvSpPr>
              <p:nvPr/>
            </p:nvSpPr>
            <p:spPr bwMode="auto">
              <a:xfrm>
                <a:off x="454" y="2913"/>
                <a:ext cx="190" cy="302"/>
              </a:xfrm>
              <a:custGeom>
                <a:avLst/>
                <a:gdLst>
                  <a:gd name="T0" fmla="*/ 8 w 250"/>
                  <a:gd name="T1" fmla="*/ 396 h 432"/>
                  <a:gd name="T2" fmla="*/ 10 w 250"/>
                  <a:gd name="T3" fmla="*/ 360 h 432"/>
                  <a:gd name="T4" fmla="*/ 30 w 250"/>
                  <a:gd name="T5" fmla="*/ 276 h 432"/>
                  <a:gd name="T6" fmla="*/ 6 w 250"/>
                  <a:gd name="T7" fmla="*/ 230 h 432"/>
                  <a:gd name="T8" fmla="*/ 46 w 250"/>
                  <a:gd name="T9" fmla="*/ 204 h 432"/>
                  <a:gd name="T10" fmla="*/ 86 w 250"/>
                  <a:gd name="T11" fmla="*/ 36 h 432"/>
                  <a:gd name="T12" fmla="*/ 156 w 250"/>
                  <a:gd name="T13" fmla="*/ 0 h 432"/>
                  <a:gd name="T14" fmla="*/ 192 w 250"/>
                  <a:gd name="T15" fmla="*/ 160 h 432"/>
                  <a:gd name="T16" fmla="*/ 250 w 250"/>
                  <a:gd name="T17" fmla="*/ 202 h 432"/>
                  <a:gd name="T18" fmla="*/ 210 w 250"/>
                  <a:gd name="T19" fmla="*/ 258 h 432"/>
                  <a:gd name="T20" fmla="*/ 166 w 250"/>
                  <a:gd name="T21" fmla="*/ 406 h 432"/>
                  <a:gd name="T22" fmla="*/ 54 w 250"/>
                  <a:gd name="T23" fmla="*/ 42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432">
                    <a:moveTo>
                      <a:pt x="8" y="396"/>
                    </a:moveTo>
                    <a:cubicBezTo>
                      <a:pt x="8" y="396"/>
                      <a:pt x="20" y="378"/>
                      <a:pt x="10" y="360"/>
                    </a:cubicBezTo>
                    <a:cubicBezTo>
                      <a:pt x="30" y="276"/>
                      <a:pt x="30" y="276"/>
                      <a:pt x="30" y="276"/>
                    </a:cubicBezTo>
                    <a:cubicBezTo>
                      <a:pt x="30" y="276"/>
                      <a:pt x="0" y="268"/>
                      <a:pt x="6" y="230"/>
                    </a:cubicBezTo>
                    <a:cubicBezTo>
                      <a:pt x="12" y="192"/>
                      <a:pt x="46" y="204"/>
                      <a:pt x="46" y="204"/>
                    </a:cubicBezTo>
                    <a:cubicBezTo>
                      <a:pt x="46" y="204"/>
                      <a:pt x="94" y="80"/>
                      <a:pt x="86" y="3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94" y="86"/>
                      <a:pt x="192" y="160"/>
                    </a:cubicBezTo>
                    <a:cubicBezTo>
                      <a:pt x="192" y="160"/>
                      <a:pt x="250" y="160"/>
                      <a:pt x="250" y="202"/>
                    </a:cubicBezTo>
                    <a:cubicBezTo>
                      <a:pt x="250" y="244"/>
                      <a:pt x="210" y="258"/>
                      <a:pt x="210" y="258"/>
                    </a:cubicBezTo>
                    <a:cubicBezTo>
                      <a:pt x="210" y="258"/>
                      <a:pt x="224" y="380"/>
                      <a:pt x="166" y="406"/>
                    </a:cubicBezTo>
                    <a:cubicBezTo>
                      <a:pt x="108" y="432"/>
                      <a:pt x="74" y="380"/>
                      <a:pt x="54" y="42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7" name="Freeform 15"/>
              <p:cNvSpPr>
                <a:spLocks/>
              </p:cNvSpPr>
              <p:nvPr/>
            </p:nvSpPr>
            <p:spPr bwMode="auto">
              <a:xfrm>
                <a:off x="536" y="2951"/>
                <a:ext cx="27" cy="22"/>
              </a:xfrm>
              <a:custGeom>
                <a:avLst/>
                <a:gdLst>
                  <a:gd name="T0" fmla="*/ 36 w 36"/>
                  <a:gd name="T1" fmla="*/ 0 h 32"/>
                  <a:gd name="T2" fmla="*/ 0 w 36"/>
                  <a:gd name="T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cubicBezTo>
                      <a:pt x="36" y="0"/>
                      <a:pt x="10" y="2"/>
                      <a:pt x="0" y="3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16"/>
              <p:cNvSpPr>
                <a:spLocks/>
              </p:cNvSpPr>
              <p:nvPr/>
            </p:nvSpPr>
            <p:spPr bwMode="auto">
              <a:xfrm>
                <a:off x="548" y="2997"/>
                <a:ext cx="23" cy="22"/>
              </a:xfrm>
              <a:custGeom>
                <a:avLst/>
                <a:gdLst>
                  <a:gd name="T0" fmla="*/ 30 w 30"/>
                  <a:gd name="T1" fmla="*/ 22 h 32"/>
                  <a:gd name="T2" fmla="*/ 14 w 30"/>
                  <a:gd name="T3" fmla="*/ 8 h 32"/>
                  <a:gd name="T4" fmla="*/ 0 w 30"/>
                  <a:gd name="T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32">
                    <a:moveTo>
                      <a:pt x="30" y="22"/>
                    </a:moveTo>
                    <a:cubicBezTo>
                      <a:pt x="30" y="22"/>
                      <a:pt x="24" y="0"/>
                      <a:pt x="14" y="8"/>
                    </a:cubicBezTo>
                    <a:cubicBezTo>
                      <a:pt x="4" y="16"/>
                      <a:pt x="0" y="32"/>
                      <a:pt x="0" y="3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17"/>
              <p:cNvSpPr>
                <a:spLocks/>
              </p:cNvSpPr>
              <p:nvPr/>
            </p:nvSpPr>
            <p:spPr bwMode="auto">
              <a:xfrm>
                <a:off x="518" y="3126"/>
                <a:ext cx="22" cy="15"/>
              </a:xfrm>
              <a:custGeom>
                <a:avLst/>
                <a:gdLst>
                  <a:gd name="T0" fmla="*/ 0 w 30"/>
                  <a:gd name="T1" fmla="*/ 22 h 22"/>
                  <a:gd name="T2" fmla="*/ 30 w 30"/>
                  <a:gd name="T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0" h="22">
                    <a:moveTo>
                      <a:pt x="0" y="22"/>
                    </a:moveTo>
                    <a:cubicBezTo>
                      <a:pt x="0" y="22"/>
                      <a:pt x="20" y="18"/>
                      <a:pt x="30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18"/>
              <p:cNvSpPr>
                <a:spLocks/>
              </p:cNvSpPr>
              <p:nvPr/>
            </p:nvSpPr>
            <p:spPr bwMode="auto">
              <a:xfrm>
                <a:off x="531" y="3135"/>
                <a:ext cx="52" cy="45"/>
              </a:xfrm>
              <a:custGeom>
                <a:avLst/>
                <a:gdLst>
                  <a:gd name="T0" fmla="*/ 0 w 68"/>
                  <a:gd name="T1" fmla="*/ 0 h 64"/>
                  <a:gd name="T2" fmla="*/ 68 w 68"/>
                  <a:gd name="T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8" h="64">
                    <a:moveTo>
                      <a:pt x="0" y="0"/>
                    </a:moveTo>
                    <a:cubicBezTo>
                      <a:pt x="0" y="0"/>
                      <a:pt x="18" y="64"/>
                      <a:pt x="68" y="6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19"/>
              <p:cNvSpPr>
                <a:spLocks/>
              </p:cNvSpPr>
              <p:nvPr/>
            </p:nvSpPr>
            <p:spPr bwMode="auto">
              <a:xfrm>
                <a:off x="446" y="3184"/>
                <a:ext cx="69" cy="48"/>
              </a:xfrm>
              <a:custGeom>
                <a:avLst/>
                <a:gdLst>
                  <a:gd name="T0" fmla="*/ 0 w 69"/>
                  <a:gd name="T1" fmla="*/ 13 h 48"/>
                  <a:gd name="T2" fmla="*/ 9 w 69"/>
                  <a:gd name="T3" fmla="*/ 0 h 48"/>
                  <a:gd name="T4" fmla="*/ 69 w 69"/>
                  <a:gd name="T5" fmla="*/ 31 h 48"/>
                  <a:gd name="T6" fmla="*/ 41 w 69"/>
                  <a:gd name="T7" fmla="*/ 48 h 48"/>
                  <a:gd name="T8" fmla="*/ 0 w 69"/>
                  <a:gd name="T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8">
                    <a:moveTo>
                      <a:pt x="0" y="13"/>
                    </a:moveTo>
                    <a:lnTo>
                      <a:pt x="9" y="0"/>
                    </a:lnTo>
                    <a:lnTo>
                      <a:pt x="69" y="31"/>
                    </a:lnTo>
                    <a:lnTo>
                      <a:pt x="41" y="48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20"/>
              <p:cNvSpPr>
                <a:spLocks/>
              </p:cNvSpPr>
              <p:nvPr/>
            </p:nvSpPr>
            <p:spPr bwMode="auto">
              <a:xfrm>
                <a:off x="446" y="3184"/>
                <a:ext cx="69" cy="48"/>
              </a:xfrm>
              <a:custGeom>
                <a:avLst/>
                <a:gdLst>
                  <a:gd name="T0" fmla="*/ 0 w 69"/>
                  <a:gd name="T1" fmla="*/ 13 h 48"/>
                  <a:gd name="T2" fmla="*/ 9 w 69"/>
                  <a:gd name="T3" fmla="*/ 0 h 48"/>
                  <a:gd name="T4" fmla="*/ 69 w 69"/>
                  <a:gd name="T5" fmla="*/ 31 h 48"/>
                  <a:gd name="T6" fmla="*/ 41 w 6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48">
                    <a:moveTo>
                      <a:pt x="0" y="13"/>
                    </a:moveTo>
                    <a:lnTo>
                      <a:pt x="9" y="0"/>
                    </a:lnTo>
                    <a:lnTo>
                      <a:pt x="69" y="31"/>
                    </a:lnTo>
                    <a:lnTo>
                      <a:pt x="41" y="48"/>
                    </a:ln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21"/>
              <p:cNvSpPr>
                <a:spLocks/>
              </p:cNvSpPr>
              <p:nvPr/>
            </p:nvSpPr>
            <p:spPr bwMode="auto">
              <a:xfrm>
                <a:off x="475" y="3217"/>
                <a:ext cx="53" cy="43"/>
              </a:xfrm>
              <a:custGeom>
                <a:avLst/>
                <a:gdLst>
                  <a:gd name="T0" fmla="*/ 53 w 53"/>
                  <a:gd name="T1" fmla="*/ 43 h 43"/>
                  <a:gd name="T2" fmla="*/ 35 w 53"/>
                  <a:gd name="T3" fmla="*/ 0 h 43"/>
                  <a:gd name="T4" fmla="*/ 0 w 53"/>
                  <a:gd name="T5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43">
                    <a:moveTo>
                      <a:pt x="53" y="43"/>
                    </a:moveTo>
                    <a:lnTo>
                      <a:pt x="35" y="0"/>
                    </a:lnTo>
                    <a:lnTo>
                      <a:pt x="0" y="9"/>
                    </a:ln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22"/>
              <p:cNvSpPr>
                <a:spLocks/>
              </p:cNvSpPr>
              <p:nvPr/>
            </p:nvSpPr>
            <p:spPr bwMode="auto">
              <a:xfrm>
                <a:off x="431" y="3649"/>
                <a:ext cx="85" cy="54"/>
              </a:xfrm>
              <a:custGeom>
                <a:avLst/>
                <a:gdLst>
                  <a:gd name="T0" fmla="*/ 6 w 112"/>
                  <a:gd name="T1" fmla="*/ 10 h 78"/>
                  <a:gd name="T2" fmla="*/ 0 w 112"/>
                  <a:gd name="T3" fmla="*/ 52 h 78"/>
                  <a:gd name="T4" fmla="*/ 110 w 112"/>
                  <a:gd name="T5" fmla="*/ 50 h 78"/>
                  <a:gd name="T6" fmla="*/ 50 w 112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6" y="1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08" y="78"/>
                      <a:pt x="110" y="50"/>
                    </a:cubicBezTo>
                    <a:cubicBezTo>
                      <a:pt x="112" y="22"/>
                      <a:pt x="42" y="46"/>
                      <a:pt x="50" y="0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23"/>
              <p:cNvSpPr>
                <a:spLocks/>
              </p:cNvSpPr>
              <p:nvPr/>
            </p:nvSpPr>
            <p:spPr bwMode="auto">
              <a:xfrm>
                <a:off x="431" y="3649"/>
                <a:ext cx="85" cy="54"/>
              </a:xfrm>
              <a:custGeom>
                <a:avLst/>
                <a:gdLst>
                  <a:gd name="T0" fmla="*/ 6 w 112"/>
                  <a:gd name="T1" fmla="*/ 10 h 78"/>
                  <a:gd name="T2" fmla="*/ 0 w 112"/>
                  <a:gd name="T3" fmla="*/ 52 h 78"/>
                  <a:gd name="T4" fmla="*/ 110 w 112"/>
                  <a:gd name="T5" fmla="*/ 50 h 78"/>
                  <a:gd name="T6" fmla="*/ 50 w 112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6" y="1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08" y="78"/>
                      <a:pt x="110" y="50"/>
                    </a:cubicBezTo>
                    <a:cubicBezTo>
                      <a:pt x="112" y="22"/>
                      <a:pt x="42" y="46"/>
                      <a:pt x="50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24"/>
              <p:cNvSpPr>
                <a:spLocks/>
              </p:cNvSpPr>
              <p:nvPr/>
            </p:nvSpPr>
            <p:spPr bwMode="auto">
              <a:xfrm>
                <a:off x="581" y="3591"/>
                <a:ext cx="85" cy="55"/>
              </a:xfrm>
              <a:custGeom>
                <a:avLst/>
                <a:gdLst>
                  <a:gd name="T0" fmla="*/ 0 w 112"/>
                  <a:gd name="T1" fmla="*/ 32 h 78"/>
                  <a:gd name="T2" fmla="*/ 18 w 112"/>
                  <a:gd name="T3" fmla="*/ 78 h 78"/>
                  <a:gd name="T4" fmla="*/ 106 w 112"/>
                  <a:gd name="T5" fmla="*/ 30 h 78"/>
                  <a:gd name="T6" fmla="*/ 36 w 112"/>
                  <a:gd name="T7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0" y="3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12" y="60"/>
                      <a:pt x="106" y="30"/>
                    </a:cubicBezTo>
                    <a:cubicBezTo>
                      <a:pt x="100" y="0"/>
                      <a:pt x="54" y="60"/>
                      <a:pt x="36" y="10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25"/>
              <p:cNvSpPr>
                <a:spLocks/>
              </p:cNvSpPr>
              <p:nvPr/>
            </p:nvSpPr>
            <p:spPr bwMode="auto">
              <a:xfrm>
                <a:off x="581" y="3591"/>
                <a:ext cx="85" cy="55"/>
              </a:xfrm>
              <a:custGeom>
                <a:avLst/>
                <a:gdLst>
                  <a:gd name="T0" fmla="*/ 0 w 112"/>
                  <a:gd name="T1" fmla="*/ 32 h 78"/>
                  <a:gd name="T2" fmla="*/ 18 w 112"/>
                  <a:gd name="T3" fmla="*/ 78 h 78"/>
                  <a:gd name="T4" fmla="*/ 106 w 112"/>
                  <a:gd name="T5" fmla="*/ 30 h 78"/>
                  <a:gd name="T6" fmla="*/ 36 w 112"/>
                  <a:gd name="T7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8">
                    <a:moveTo>
                      <a:pt x="0" y="3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12" y="60"/>
                      <a:pt x="106" y="30"/>
                    </a:cubicBezTo>
                    <a:cubicBezTo>
                      <a:pt x="100" y="0"/>
                      <a:pt x="54" y="60"/>
                      <a:pt x="36" y="1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26"/>
              <p:cNvSpPr>
                <a:spLocks/>
              </p:cNvSpPr>
              <p:nvPr/>
            </p:nvSpPr>
            <p:spPr bwMode="auto">
              <a:xfrm>
                <a:off x="478" y="3435"/>
                <a:ext cx="143" cy="183"/>
              </a:xfrm>
              <a:custGeom>
                <a:avLst/>
                <a:gdLst>
                  <a:gd name="T0" fmla="*/ 0 w 188"/>
                  <a:gd name="T1" fmla="*/ 24 h 262"/>
                  <a:gd name="T2" fmla="*/ 42 w 188"/>
                  <a:gd name="T3" fmla="*/ 142 h 262"/>
                  <a:gd name="T4" fmla="*/ 130 w 188"/>
                  <a:gd name="T5" fmla="*/ 262 h 262"/>
                  <a:gd name="T6" fmla="*/ 188 w 188"/>
                  <a:gd name="T7" fmla="*/ 244 h 262"/>
                  <a:gd name="T8" fmla="*/ 182 w 188"/>
                  <a:gd name="T9" fmla="*/ 230 h 262"/>
                  <a:gd name="T10" fmla="*/ 182 w 188"/>
                  <a:gd name="T11" fmla="*/ 210 h 262"/>
                  <a:gd name="T12" fmla="*/ 176 w 188"/>
                  <a:gd name="T13" fmla="*/ 196 h 262"/>
                  <a:gd name="T14" fmla="*/ 176 w 188"/>
                  <a:gd name="T15" fmla="*/ 170 h 262"/>
                  <a:gd name="T16" fmla="*/ 116 w 188"/>
                  <a:gd name="T1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262">
                    <a:moveTo>
                      <a:pt x="0" y="24"/>
                    </a:moveTo>
                    <a:cubicBezTo>
                      <a:pt x="42" y="142"/>
                      <a:pt x="42" y="142"/>
                      <a:pt x="42" y="142"/>
                    </a:cubicBezTo>
                    <a:cubicBezTo>
                      <a:pt x="42" y="142"/>
                      <a:pt x="108" y="188"/>
                      <a:pt x="130" y="262"/>
                    </a:cubicBezTo>
                    <a:cubicBezTo>
                      <a:pt x="188" y="244"/>
                      <a:pt x="188" y="244"/>
                      <a:pt x="188" y="244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2" y="210"/>
                      <a:pt x="182" y="210"/>
                      <a:pt x="182" y="210"/>
                    </a:cubicBezTo>
                    <a:cubicBezTo>
                      <a:pt x="176" y="196"/>
                      <a:pt x="176" y="196"/>
                      <a:pt x="176" y="196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6" y="170"/>
                      <a:pt x="148" y="40"/>
                      <a:pt x="116" y="0"/>
                    </a:cubicBezTo>
                  </a:path>
                </a:pathLst>
              </a:custGeom>
              <a:solidFill>
                <a:srgbClr val="99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27"/>
              <p:cNvSpPr>
                <a:spLocks/>
              </p:cNvSpPr>
              <p:nvPr/>
            </p:nvSpPr>
            <p:spPr bwMode="auto">
              <a:xfrm>
                <a:off x="478" y="3435"/>
                <a:ext cx="143" cy="183"/>
              </a:xfrm>
              <a:custGeom>
                <a:avLst/>
                <a:gdLst>
                  <a:gd name="T0" fmla="*/ 0 w 188"/>
                  <a:gd name="T1" fmla="*/ 24 h 262"/>
                  <a:gd name="T2" fmla="*/ 42 w 188"/>
                  <a:gd name="T3" fmla="*/ 142 h 262"/>
                  <a:gd name="T4" fmla="*/ 130 w 188"/>
                  <a:gd name="T5" fmla="*/ 262 h 262"/>
                  <a:gd name="T6" fmla="*/ 188 w 188"/>
                  <a:gd name="T7" fmla="*/ 244 h 262"/>
                  <a:gd name="T8" fmla="*/ 182 w 188"/>
                  <a:gd name="T9" fmla="*/ 230 h 262"/>
                  <a:gd name="T10" fmla="*/ 182 w 188"/>
                  <a:gd name="T11" fmla="*/ 210 h 262"/>
                  <a:gd name="T12" fmla="*/ 176 w 188"/>
                  <a:gd name="T13" fmla="*/ 196 h 262"/>
                  <a:gd name="T14" fmla="*/ 176 w 188"/>
                  <a:gd name="T15" fmla="*/ 170 h 262"/>
                  <a:gd name="T16" fmla="*/ 116 w 188"/>
                  <a:gd name="T1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262">
                    <a:moveTo>
                      <a:pt x="0" y="24"/>
                    </a:moveTo>
                    <a:cubicBezTo>
                      <a:pt x="42" y="142"/>
                      <a:pt x="42" y="142"/>
                      <a:pt x="42" y="142"/>
                    </a:cubicBezTo>
                    <a:cubicBezTo>
                      <a:pt x="42" y="142"/>
                      <a:pt x="108" y="188"/>
                      <a:pt x="130" y="262"/>
                    </a:cubicBezTo>
                    <a:cubicBezTo>
                      <a:pt x="188" y="244"/>
                      <a:pt x="188" y="244"/>
                      <a:pt x="188" y="244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2" y="210"/>
                      <a:pt x="182" y="210"/>
                      <a:pt x="182" y="210"/>
                    </a:cubicBezTo>
                    <a:cubicBezTo>
                      <a:pt x="176" y="196"/>
                      <a:pt x="176" y="196"/>
                      <a:pt x="176" y="196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6" y="170"/>
                      <a:pt x="148" y="40"/>
                      <a:pt x="116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28"/>
              <p:cNvSpPr>
                <a:spLocks/>
              </p:cNvSpPr>
              <p:nvPr/>
            </p:nvSpPr>
            <p:spPr bwMode="auto">
              <a:xfrm>
                <a:off x="431" y="3450"/>
                <a:ext cx="131" cy="211"/>
              </a:xfrm>
              <a:custGeom>
                <a:avLst/>
                <a:gdLst>
                  <a:gd name="T0" fmla="*/ 0 w 172"/>
                  <a:gd name="T1" fmla="*/ 26 h 302"/>
                  <a:gd name="T2" fmla="*/ 24 w 172"/>
                  <a:gd name="T3" fmla="*/ 156 h 302"/>
                  <a:gd name="T4" fmla="*/ 0 w 172"/>
                  <a:gd name="T5" fmla="*/ 300 h 302"/>
                  <a:gd name="T6" fmla="*/ 58 w 172"/>
                  <a:gd name="T7" fmla="*/ 302 h 302"/>
                  <a:gd name="T8" fmla="*/ 124 w 172"/>
                  <a:gd name="T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302">
                    <a:moveTo>
                      <a:pt x="0" y="26"/>
                    </a:moveTo>
                    <a:cubicBezTo>
                      <a:pt x="0" y="26"/>
                      <a:pt x="30" y="118"/>
                      <a:pt x="24" y="156"/>
                    </a:cubicBezTo>
                    <a:cubicBezTo>
                      <a:pt x="18" y="194"/>
                      <a:pt x="0" y="300"/>
                      <a:pt x="0" y="300"/>
                    </a:cubicBezTo>
                    <a:cubicBezTo>
                      <a:pt x="58" y="302"/>
                      <a:pt x="58" y="302"/>
                      <a:pt x="58" y="302"/>
                    </a:cubicBezTo>
                    <a:cubicBezTo>
                      <a:pt x="58" y="302"/>
                      <a:pt x="172" y="168"/>
                      <a:pt x="124" y="0"/>
                    </a:cubicBezTo>
                  </a:path>
                </a:pathLst>
              </a:custGeom>
              <a:solidFill>
                <a:srgbClr val="99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29"/>
              <p:cNvSpPr>
                <a:spLocks/>
              </p:cNvSpPr>
              <p:nvPr/>
            </p:nvSpPr>
            <p:spPr bwMode="auto">
              <a:xfrm>
                <a:off x="431" y="3450"/>
                <a:ext cx="131" cy="211"/>
              </a:xfrm>
              <a:custGeom>
                <a:avLst/>
                <a:gdLst>
                  <a:gd name="T0" fmla="*/ 0 w 172"/>
                  <a:gd name="T1" fmla="*/ 26 h 302"/>
                  <a:gd name="T2" fmla="*/ 24 w 172"/>
                  <a:gd name="T3" fmla="*/ 156 h 302"/>
                  <a:gd name="T4" fmla="*/ 0 w 172"/>
                  <a:gd name="T5" fmla="*/ 300 h 302"/>
                  <a:gd name="T6" fmla="*/ 58 w 172"/>
                  <a:gd name="T7" fmla="*/ 302 h 302"/>
                  <a:gd name="T8" fmla="*/ 124 w 172"/>
                  <a:gd name="T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302">
                    <a:moveTo>
                      <a:pt x="0" y="26"/>
                    </a:moveTo>
                    <a:cubicBezTo>
                      <a:pt x="0" y="26"/>
                      <a:pt x="30" y="118"/>
                      <a:pt x="24" y="156"/>
                    </a:cubicBezTo>
                    <a:cubicBezTo>
                      <a:pt x="18" y="194"/>
                      <a:pt x="0" y="300"/>
                      <a:pt x="0" y="300"/>
                    </a:cubicBezTo>
                    <a:cubicBezTo>
                      <a:pt x="58" y="302"/>
                      <a:pt x="58" y="302"/>
                      <a:pt x="58" y="302"/>
                    </a:cubicBezTo>
                    <a:cubicBezTo>
                      <a:pt x="58" y="302"/>
                      <a:pt x="172" y="168"/>
                      <a:pt x="124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562" y="3317"/>
                <a:ext cx="98" cy="146"/>
              </a:xfrm>
              <a:custGeom>
                <a:avLst/>
                <a:gdLst>
                  <a:gd name="T0" fmla="*/ 26 w 130"/>
                  <a:gd name="T1" fmla="*/ 48 h 208"/>
                  <a:gd name="T2" fmla="*/ 96 w 130"/>
                  <a:gd name="T3" fmla="*/ 36 h 208"/>
                  <a:gd name="T4" fmla="*/ 128 w 130"/>
                  <a:gd name="T5" fmla="*/ 70 h 208"/>
                  <a:gd name="T6" fmla="*/ 0 w 130"/>
                  <a:gd name="T7" fmla="*/ 8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208">
                    <a:moveTo>
                      <a:pt x="26" y="48"/>
                    </a:moveTo>
                    <a:cubicBezTo>
                      <a:pt x="26" y="48"/>
                      <a:pt x="76" y="0"/>
                      <a:pt x="96" y="36"/>
                    </a:cubicBezTo>
                    <a:cubicBezTo>
                      <a:pt x="116" y="72"/>
                      <a:pt x="130" y="54"/>
                      <a:pt x="128" y="70"/>
                    </a:cubicBezTo>
                    <a:cubicBezTo>
                      <a:pt x="126" y="86"/>
                      <a:pt x="64" y="208"/>
                      <a:pt x="0" y="8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31"/>
              <p:cNvSpPr>
                <a:spLocks/>
              </p:cNvSpPr>
              <p:nvPr/>
            </p:nvSpPr>
            <p:spPr bwMode="auto">
              <a:xfrm>
                <a:off x="562" y="3317"/>
                <a:ext cx="98" cy="146"/>
              </a:xfrm>
              <a:custGeom>
                <a:avLst/>
                <a:gdLst>
                  <a:gd name="T0" fmla="*/ 26 w 130"/>
                  <a:gd name="T1" fmla="*/ 48 h 208"/>
                  <a:gd name="T2" fmla="*/ 96 w 130"/>
                  <a:gd name="T3" fmla="*/ 36 h 208"/>
                  <a:gd name="T4" fmla="*/ 128 w 130"/>
                  <a:gd name="T5" fmla="*/ 70 h 208"/>
                  <a:gd name="T6" fmla="*/ 0 w 130"/>
                  <a:gd name="T7" fmla="*/ 8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208">
                    <a:moveTo>
                      <a:pt x="26" y="48"/>
                    </a:moveTo>
                    <a:cubicBezTo>
                      <a:pt x="26" y="48"/>
                      <a:pt x="76" y="0"/>
                      <a:pt x="96" y="36"/>
                    </a:cubicBezTo>
                    <a:cubicBezTo>
                      <a:pt x="116" y="72"/>
                      <a:pt x="130" y="54"/>
                      <a:pt x="128" y="70"/>
                    </a:cubicBezTo>
                    <a:cubicBezTo>
                      <a:pt x="126" y="86"/>
                      <a:pt x="64" y="208"/>
                      <a:pt x="0" y="8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32"/>
              <p:cNvSpPr>
                <a:spLocks/>
              </p:cNvSpPr>
              <p:nvPr/>
            </p:nvSpPr>
            <p:spPr bwMode="auto">
              <a:xfrm>
                <a:off x="342" y="3197"/>
                <a:ext cx="245" cy="273"/>
              </a:xfrm>
              <a:custGeom>
                <a:avLst/>
                <a:gdLst>
                  <a:gd name="T0" fmla="*/ 138 w 324"/>
                  <a:gd name="T1" fmla="*/ 0 h 390"/>
                  <a:gd name="T2" fmla="*/ 112 w 324"/>
                  <a:gd name="T3" fmla="*/ 390 h 390"/>
                  <a:gd name="T4" fmla="*/ 324 w 324"/>
                  <a:gd name="T5" fmla="*/ 358 h 390"/>
                  <a:gd name="T6" fmla="*/ 240 w 324"/>
                  <a:gd name="T7" fmla="*/ 80 h 390"/>
                  <a:gd name="T8" fmla="*/ 138 w 324"/>
                  <a:gd name="T9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390">
                    <a:moveTo>
                      <a:pt x="138" y="0"/>
                    </a:moveTo>
                    <a:cubicBezTo>
                      <a:pt x="138" y="0"/>
                      <a:pt x="0" y="160"/>
                      <a:pt x="112" y="390"/>
                    </a:cubicBezTo>
                    <a:cubicBezTo>
                      <a:pt x="324" y="358"/>
                      <a:pt x="324" y="358"/>
                      <a:pt x="324" y="358"/>
                    </a:cubicBezTo>
                    <a:cubicBezTo>
                      <a:pt x="324" y="358"/>
                      <a:pt x="294" y="120"/>
                      <a:pt x="240" y="80"/>
                    </a:cubicBezTo>
                    <a:cubicBezTo>
                      <a:pt x="186" y="40"/>
                      <a:pt x="142" y="16"/>
                      <a:pt x="138" y="0"/>
                    </a:cubicBezTo>
                    <a:close/>
                  </a:path>
                </a:pathLst>
              </a:custGeom>
              <a:solidFill>
                <a:srgbClr val="00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5" name="Freeform 33"/>
              <p:cNvSpPr>
                <a:spLocks/>
              </p:cNvSpPr>
              <p:nvPr/>
            </p:nvSpPr>
            <p:spPr bwMode="auto">
              <a:xfrm>
                <a:off x="411" y="3250"/>
                <a:ext cx="183" cy="132"/>
              </a:xfrm>
              <a:custGeom>
                <a:avLst/>
                <a:gdLst>
                  <a:gd name="T0" fmla="*/ 64 w 240"/>
                  <a:gd name="T1" fmla="*/ 8 h 188"/>
                  <a:gd name="T2" fmla="*/ 202 w 240"/>
                  <a:gd name="T3" fmla="*/ 188 h 188"/>
                  <a:gd name="T4" fmla="*/ 240 w 240"/>
                  <a:gd name="T5" fmla="*/ 132 h 188"/>
                  <a:gd name="T6" fmla="*/ 94 w 240"/>
                  <a:gd name="T7" fmla="*/ 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188">
                    <a:moveTo>
                      <a:pt x="64" y="8"/>
                    </a:moveTo>
                    <a:cubicBezTo>
                      <a:pt x="64" y="8"/>
                      <a:pt x="0" y="112"/>
                      <a:pt x="202" y="188"/>
                    </a:cubicBezTo>
                    <a:cubicBezTo>
                      <a:pt x="240" y="132"/>
                      <a:pt x="240" y="132"/>
                      <a:pt x="240" y="132"/>
                    </a:cubicBezTo>
                    <a:cubicBezTo>
                      <a:pt x="240" y="132"/>
                      <a:pt x="114" y="0"/>
                      <a:pt x="94" y="8"/>
                    </a:cubicBezTo>
                  </a:path>
                </a:pathLst>
              </a:custGeom>
              <a:solidFill>
                <a:srgbClr val="00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6" name="Freeform 34"/>
              <p:cNvSpPr>
                <a:spLocks/>
              </p:cNvSpPr>
              <p:nvPr/>
            </p:nvSpPr>
            <p:spPr bwMode="auto">
              <a:xfrm>
                <a:off x="411" y="3250"/>
                <a:ext cx="183" cy="132"/>
              </a:xfrm>
              <a:custGeom>
                <a:avLst/>
                <a:gdLst>
                  <a:gd name="T0" fmla="*/ 64 w 240"/>
                  <a:gd name="T1" fmla="*/ 8 h 188"/>
                  <a:gd name="T2" fmla="*/ 202 w 240"/>
                  <a:gd name="T3" fmla="*/ 188 h 188"/>
                  <a:gd name="T4" fmla="*/ 240 w 240"/>
                  <a:gd name="T5" fmla="*/ 132 h 188"/>
                  <a:gd name="T6" fmla="*/ 94 w 240"/>
                  <a:gd name="T7" fmla="*/ 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188">
                    <a:moveTo>
                      <a:pt x="64" y="8"/>
                    </a:moveTo>
                    <a:cubicBezTo>
                      <a:pt x="64" y="8"/>
                      <a:pt x="0" y="112"/>
                      <a:pt x="202" y="188"/>
                    </a:cubicBezTo>
                    <a:cubicBezTo>
                      <a:pt x="240" y="132"/>
                      <a:pt x="240" y="132"/>
                      <a:pt x="240" y="132"/>
                    </a:cubicBezTo>
                    <a:cubicBezTo>
                      <a:pt x="240" y="132"/>
                      <a:pt x="114" y="0"/>
                      <a:pt x="94" y="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35"/>
              <p:cNvSpPr>
                <a:spLocks/>
              </p:cNvSpPr>
              <p:nvPr/>
            </p:nvSpPr>
            <p:spPr bwMode="auto">
              <a:xfrm>
                <a:off x="669" y="3207"/>
                <a:ext cx="96" cy="91"/>
              </a:xfrm>
              <a:custGeom>
                <a:avLst/>
                <a:gdLst>
                  <a:gd name="T0" fmla="*/ 94 w 126"/>
                  <a:gd name="T1" fmla="*/ 30 h 130"/>
                  <a:gd name="T2" fmla="*/ 28 w 126"/>
                  <a:gd name="T3" fmla="*/ 26 h 130"/>
                  <a:gd name="T4" fmla="*/ 12 w 126"/>
                  <a:gd name="T5" fmla="*/ 72 h 130"/>
                  <a:gd name="T6" fmla="*/ 40 w 126"/>
                  <a:gd name="T7" fmla="*/ 86 h 130"/>
                  <a:gd name="T8" fmla="*/ 36 w 126"/>
                  <a:gd name="T9" fmla="*/ 118 h 130"/>
                  <a:gd name="T10" fmla="*/ 126 w 126"/>
                  <a:gd name="T11" fmla="*/ 6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30">
                    <a:moveTo>
                      <a:pt x="94" y="30"/>
                    </a:moveTo>
                    <a:cubicBezTo>
                      <a:pt x="94" y="30"/>
                      <a:pt x="48" y="0"/>
                      <a:pt x="28" y="26"/>
                    </a:cubicBezTo>
                    <a:cubicBezTo>
                      <a:pt x="28" y="26"/>
                      <a:pt x="24" y="44"/>
                      <a:pt x="12" y="72"/>
                    </a:cubicBezTo>
                    <a:cubicBezTo>
                      <a:pt x="0" y="100"/>
                      <a:pt x="40" y="86"/>
                      <a:pt x="40" y="86"/>
                    </a:cubicBezTo>
                    <a:cubicBezTo>
                      <a:pt x="40" y="86"/>
                      <a:pt x="14" y="106"/>
                      <a:pt x="36" y="118"/>
                    </a:cubicBezTo>
                    <a:cubicBezTo>
                      <a:pt x="58" y="130"/>
                      <a:pt x="126" y="66"/>
                      <a:pt x="126" y="66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36"/>
              <p:cNvSpPr>
                <a:spLocks/>
              </p:cNvSpPr>
              <p:nvPr/>
            </p:nvSpPr>
            <p:spPr bwMode="auto">
              <a:xfrm>
                <a:off x="669" y="3207"/>
                <a:ext cx="96" cy="91"/>
              </a:xfrm>
              <a:custGeom>
                <a:avLst/>
                <a:gdLst>
                  <a:gd name="T0" fmla="*/ 94 w 126"/>
                  <a:gd name="T1" fmla="*/ 30 h 130"/>
                  <a:gd name="T2" fmla="*/ 28 w 126"/>
                  <a:gd name="T3" fmla="*/ 26 h 130"/>
                  <a:gd name="T4" fmla="*/ 12 w 126"/>
                  <a:gd name="T5" fmla="*/ 72 h 130"/>
                  <a:gd name="T6" fmla="*/ 40 w 126"/>
                  <a:gd name="T7" fmla="*/ 86 h 130"/>
                  <a:gd name="T8" fmla="*/ 36 w 126"/>
                  <a:gd name="T9" fmla="*/ 118 h 130"/>
                  <a:gd name="T10" fmla="*/ 126 w 126"/>
                  <a:gd name="T11" fmla="*/ 6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30">
                    <a:moveTo>
                      <a:pt x="94" y="30"/>
                    </a:moveTo>
                    <a:cubicBezTo>
                      <a:pt x="94" y="30"/>
                      <a:pt x="48" y="0"/>
                      <a:pt x="28" y="26"/>
                    </a:cubicBezTo>
                    <a:cubicBezTo>
                      <a:pt x="28" y="26"/>
                      <a:pt x="24" y="44"/>
                      <a:pt x="12" y="72"/>
                    </a:cubicBezTo>
                    <a:cubicBezTo>
                      <a:pt x="0" y="100"/>
                      <a:pt x="40" y="86"/>
                      <a:pt x="40" y="86"/>
                    </a:cubicBezTo>
                    <a:cubicBezTo>
                      <a:pt x="40" y="86"/>
                      <a:pt x="14" y="106"/>
                      <a:pt x="36" y="118"/>
                    </a:cubicBezTo>
                    <a:cubicBezTo>
                      <a:pt x="58" y="130"/>
                      <a:pt x="126" y="66"/>
                      <a:pt x="126" y="6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37"/>
              <p:cNvSpPr>
                <a:spLocks/>
              </p:cNvSpPr>
              <p:nvPr/>
            </p:nvSpPr>
            <p:spPr bwMode="auto">
              <a:xfrm>
                <a:off x="741" y="3151"/>
                <a:ext cx="215" cy="119"/>
              </a:xfrm>
              <a:custGeom>
                <a:avLst/>
                <a:gdLst>
                  <a:gd name="T0" fmla="*/ 126 w 284"/>
                  <a:gd name="T1" fmla="*/ 0 h 170"/>
                  <a:gd name="T2" fmla="*/ 0 w 284"/>
                  <a:gd name="T3" fmla="*/ 116 h 170"/>
                  <a:gd name="T4" fmla="*/ 18 w 284"/>
                  <a:gd name="T5" fmla="*/ 166 h 170"/>
                  <a:gd name="T6" fmla="*/ 174 w 284"/>
                  <a:gd name="T7" fmla="*/ 98 h 170"/>
                  <a:gd name="T8" fmla="*/ 170 w 284"/>
                  <a:gd name="T9" fmla="*/ 168 h 170"/>
                  <a:gd name="T10" fmla="*/ 258 w 284"/>
                  <a:gd name="T11" fmla="*/ 170 h 170"/>
                  <a:gd name="T12" fmla="*/ 284 w 284"/>
                  <a:gd name="T13" fmla="*/ 6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170">
                    <a:moveTo>
                      <a:pt x="126" y="0"/>
                    </a:moveTo>
                    <a:cubicBezTo>
                      <a:pt x="126" y="0"/>
                      <a:pt x="8" y="92"/>
                      <a:pt x="0" y="116"/>
                    </a:cubicBezTo>
                    <a:cubicBezTo>
                      <a:pt x="0" y="116"/>
                      <a:pt x="8" y="156"/>
                      <a:pt x="18" y="166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258" y="170"/>
                      <a:pt x="258" y="170"/>
                      <a:pt x="258" y="170"/>
                    </a:cubicBezTo>
                    <a:cubicBezTo>
                      <a:pt x="284" y="66"/>
                      <a:pt x="284" y="66"/>
                      <a:pt x="284" y="66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38"/>
              <p:cNvSpPr>
                <a:spLocks/>
              </p:cNvSpPr>
              <p:nvPr/>
            </p:nvSpPr>
            <p:spPr bwMode="auto">
              <a:xfrm>
                <a:off x="741" y="3151"/>
                <a:ext cx="215" cy="119"/>
              </a:xfrm>
              <a:custGeom>
                <a:avLst/>
                <a:gdLst>
                  <a:gd name="T0" fmla="*/ 126 w 284"/>
                  <a:gd name="T1" fmla="*/ 0 h 170"/>
                  <a:gd name="T2" fmla="*/ 0 w 284"/>
                  <a:gd name="T3" fmla="*/ 116 h 170"/>
                  <a:gd name="T4" fmla="*/ 18 w 284"/>
                  <a:gd name="T5" fmla="*/ 166 h 170"/>
                  <a:gd name="T6" fmla="*/ 174 w 284"/>
                  <a:gd name="T7" fmla="*/ 98 h 170"/>
                  <a:gd name="T8" fmla="*/ 170 w 284"/>
                  <a:gd name="T9" fmla="*/ 168 h 170"/>
                  <a:gd name="T10" fmla="*/ 258 w 284"/>
                  <a:gd name="T11" fmla="*/ 170 h 170"/>
                  <a:gd name="T12" fmla="*/ 284 w 284"/>
                  <a:gd name="T13" fmla="*/ 6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170">
                    <a:moveTo>
                      <a:pt x="126" y="0"/>
                    </a:moveTo>
                    <a:cubicBezTo>
                      <a:pt x="126" y="0"/>
                      <a:pt x="8" y="92"/>
                      <a:pt x="0" y="116"/>
                    </a:cubicBezTo>
                    <a:cubicBezTo>
                      <a:pt x="0" y="116"/>
                      <a:pt x="8" y="156"/>
                      <a:pt x="18" y="166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258" y="170"/>
                      <a:pt x="258" y="170"/>
                      <a:pt x="258" y="170"/>
                    </a:cubicBezTo>
                    <a:cubicBezTo>
                      <a:pt x="284" y="66"/>
                      <a:pt x="284" y="66"/>
                      <a:pt x="284" y="6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39"/>
              <p:cNvSpPr>
                <a:spLocks/>
              </p:cNvSpPr>
              <p:nvPr/>
            </p:nvSpPr>
            <p:spPr bwMode="auto">
              <a:xfrm>
                <a:off x="1041" y="3075"/>
                <a:ext cx="122" cy="143"/>
              </a:xfrm>
              <a:custGeom>
                <a:avLst/>
                <a:gdLst>
                  <a:gd name="T0" fmla="*/ 50 w 160"/>
                  <a:gd name="T1" fmla="*/ 0 h 204"/>
                  <a:gd name="T2" fmla="*/ 84 w 160"/>
                  <a:gd name="T3" fmla="*/ 204 h 204"/>
                  <a:gd name="T4" fmla="*/ 0 w 160"/>
                  <a:gd name="T5" fmla="*/ 15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0" h="204">
                    <a:moveTo>
                      <a:pt x="50" y="0"/>
                    </a:moveTo>
                    <a:cubicBezTo>
                      <a:pt x="50" y="0"/>
                      <a:pt x="160" y="72"/>
                      <a:pt x="84" y="204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solidFill>
                <a:srgbClr val="CCCC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2" name="Freeform 40"/>
              <p:cNvSpPr>
                <a:spLocks/>
              </p:cNvSpPr>
              <p:nvPr/>
            </p:nvSpPr>
            <p:spPr bwMode="auto">
              <a:xfrm>
                <a:off x="1041" y="3075"/>
                <a:ext cx="122" cy="143"/>
              </a:xfrm>
              <a:custGeom>
                <a:avLst/>
                <a:gdLst>
                  <a:gd name="T0" fmla="*/ 50 w 160"/>
                  <a:gd name="T1" fmla="*/ 0 h 204"/>
                  <a:gd name="T2" fmla="*/ 84 w 160"/>
                  <a:gd name="T3" fmla="*/ 204 h 204"/>
                  <a:gd name="T4" fmla="*/ 0 w 160"/>
                  <a:gd name="T5" fmla="*/ 15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0" h="204">
                    <a:moveTo>
                      <a:pt x="50" y="0"/>
                    </a:moveTo>
                    <a:cubicBezTo>
                      <a:pt x="50" y="0"/>
                      <a:pt x="160" y="72"/>
                      <a:pt x="84" y="204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3" name="Freeform 41"/>
              <p:cNvSpPr>
                <a:spLocks/>
              </p:cNvSpPr>
              <p:nvPr/>
            </p:nvSpPr>
            <p:spPr bwMode="auto">
              <a:xfrm>
                <a:off x="1061" y="3330"/>
                <a:ext cx="100" cy="100"/>
              </a:xfrm>
              <a:custGeom>
                <a:avLst/>
                <a:gdLst>
                  <a:gd name="T0" fmla="*/ 26 w 132"/>
                  <a:gd name="T1" fmla="*/ 46 h 144"/>
                  <a:gd name="T2" fmla="*/ 76 w 132"/>
                  <a:gd name="T3" fmla="*/ 8 h 144"/>
                  <a:gd name="T4" fmla="*/ 76 w 132"/>
                  <a:gd name="T5" fmla="*/ 26 h 144"/>
                  <a:gd name="T6" fmla="*/ 110 w 132"/>
                  <a:gd name="T7" fmla="*/ 14 h 144"/>
                  <a:gd name="T8" fmla="*/ 100 w 132"/>
                  <a:gd name="T9" fmla="*/ 38 h 144"/>
                  <a:gd name="T10" fmla="*/ 100 w 132"/>
                  <a:gd name="T11" fmla="*/ 90 h 144"/>
                  <a:gd name="T12" fmla="*/ 0 w 132"/>
                  <a:gd name="T13" fmla="*/ 9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44">
                    <a:moveTo>
                      <a:pt x="26" y="46"/>
                    </a:moveTo>
                    <a:cubicBezTo>
                      <a:pt x="26" y="46"/>
                      <a:pt x="60" y="4"/>
                      <a:pt x="76" y="8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98" y="0"/>
                      <a:pt x="110" y="14"/>
                    </a:cubicBezTo>
                    <a:cubicBezTo>
                      <a:pt x="122" y="28"/>
                      <a:pt x="100" y="38"/>
                      <a:pt x="100" y="38"/>
                    </a:cubicBezTo>
                    <a:cubicBezTo>
                      <a:pt x="100" y="38"/>
                      <a:pt x="132" y="60"/>
                      <a:pt x="100" y="90"/>
                    </a:cubicBezTo>
                    <a:cubicBezTo>
                      <a:pt x="68" y="120"/>
                      <a:pt x="14" y="144"/>
                      <a:pt x="0" y="9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42"/>
              <p:cNvSpPr>
                <a:spLocks/>
              </p:cNvSpPr>
              <p:nvPr/>
            </p:nvSpPr>
            <p:spPr bwMode="auto">
              <a:xfrm>
                <a:off x="1061" y="3330"/>
                <a:ext cx="100" cy="100"/>
              </a:xfrm>
              <a:custGeom>
                <a:avLst/>
                <a:gdLst>
                  <a:gd name="T0" fmla="*/ 26 w 132"/>
                  <a:gd name="T1" fmla="*/ 46 h 144"/>
                  <a:gd name="T2" fmla="*/ 76 w 132"/>
                  <a:gd name="T3" fmla="*/ 8 h 144"/>
                  <a:gd name="T4" fmla="*/ 76 w 132"/>
                  <a:gd name="T5" fmla="*/ 26 h 144"/>
                  <a:gd name="T6" fmla="*/ 110 w 132"/>
                  <a:gd name="T7" fmla="*/ 14 h 144"/>
                  <a:gd name="T8" fmla="*/ 100 w 132"/>
                  <a:gd name="T9" fmla="*/ 38 h 144"/>
                  <a:gd name="T10" fmla="*/ 100 w 132"/>
                  <a:gd name="T11" fmla="*/ 90 h 144"/>
                  <a:gd name="T12" fmla="*/ 0 w 132"/>
                  <a:gd name="T13" fmla="*/ 9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44">
                    <a:moveTo>
                      <a:pt x="26" y="46"/>
                    </a:moveTo>
                    <a:cubicBezTo>
                      <a:pt x="26" y="46"/>
                      <a:pt x="60" y="4"/>
                      <a:pt x="76" y="8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98" y="0"/>
                      <a:pt x="110" y="14"/>
                    </a:cubicBezTo>
                    <a:cubicBezTo>
                      <a:pt x="122" y="28"/>
                      <a:pt x="100" y="38"/>
                      <a:pt x="100" y="38"/>
                    </a:cubicBezTo>
                    <a:cubicBezTo>
                      <a:pt x="100" y="38"/>
                      <a:pt x="132" y="60"/>
                      <a:pt x="100" y="90"/>
                    </a:cubicBezTo>
                    <a:cubicBezTo>
                      <a:pt x="68" y="120"/>
                      <a:pt x="14" y="144"/>
                      <a:pt x="0" y="9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43"/>
              <p:cNvSpPr>
                <a:spLocks/>
              </p:cNvSpPr>
              <p:nvPr/>
            </p:nvSpPr>
            <p:spPr bwMode="auto">
              <a:xfrm>
                <a:off x="619" y="3335"/>
                <a:ext cx="129" cy="101"/>
              </a:xfrm>
              <a:custGeom>
                <a:avLst/>
                <a:gdLst>
                  <a:gd name="T0" fmla="*/ 132 w 170"/>
                  <a:gd name="T1" fmla="*/ 20 h 144"/>
                  <a:gd name="T2" fmla="*/ 80 w 170"/>
                  <a:gd name="T3" fmla="*/ 12 h 144"/>
                  <a:gd name="T4" fmla="*/ 4 w 170"/>
                  <a:gd name="T5" fmla="*/ 28 h 144"/>
                  <a:gd name="T6" fmla="*/ 0 w 170"/>
                  <a:gd name="T7" fmla="*/ 74 h 144"/>
                  <a:gd name="T8" fmla="*/ 128 w 170"/>
                  <a:gd name="T9" fmla="*/ 80 h 144"/>
                  <a:gd name="T10" fmla="*/ 170 w 170"/>
                  <a:gd name="T11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144">
                    <a:moveTo>
                      <a:pt x="132" y="20"/>
                    </a:moveTo>
                    <a:cubicBezTo>
                      <a:pt x="132" y="20"/>
                      <a:pt x="120" y="24"/>
                      <a:pt x="80" y="12"/>
                    </a:cubicBezTo>
                    <a:cubicBezTo>
                      <a:pt x="40" y="0"/>
                      <a:pt x="4" y="28"/>
                      <a:pt x="4" y="28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34" y="144"/>
                      <a:pt x="128" y="80"/>
                    </a:cubicBezTo>
                    <a:cubicBezTo>
                      <a:pt x="170" y="72"/>
                      <a:pt x="170" y="72"/>
                      <a:pt x="170" y="7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44"/>
              <p:cNvSpPr>
                <a:spLocks/>
              </p:cNvSpPr>
              <p:nvPr/>
            </p:nvSpPr>
            <p:spPr bwMode="auto">
              <a:xfrm>
                <a:off x="619" y="3335"/>
                <a:ext cx="129" cy="101"/>
              </a:xfrm>
              <a:custGeom>
                <a:avLst/>
                <a:gdLst>
                  <a:gd name="T0" fmla="*/ 132 w 170"/>
                  <a:gd name="T1" fmla="*/ 20 h 144"/>
                  <a:gd name="T2" fmla="*/ 80 w 170"/>
                  <a:gd name="T3" fmla="*/ 12 h 144"/>
                  <a:gd name="T4" fmla="*/ 4 w 170"/>
                  <a:gd name="T5" fmla="*/ 28 h 144"/>
                  <a:gd name="T6" fmla="*/ 0 w 170"/>
                  <a:gd name="T7" fmla="*/ 74 h 144"/>
                  <a:gd name="T8" fmla="*/ 128 w 170"/>
                  <a:gd name="T9" fmla="*/ 80 h 144"/>
                  <a:gd name="T10" fmla="*/ 170 w 170"/>
                  <a:gd name="T11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144">
                    <a:moveTo>
                      <a:pt x="132" y="20"/>
                    </a:moveTo>
                    <a:cubicBezTo>
                      <a:pt x="132" y="20"/>
                      <a:pt x="120" y="24"/>
                      <a:pt x="80" y="12"/>
                    </a:cubicBezTo>
                    <a:cubicBezTo>
                      <a:pt x="40" y="0"/>
                      <a:pt x="4" y="28"/>
                      <a:pt x="4" y="28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34" y="144"/>
                      <a:pt x="128" y="80"/>
                    </a:cubicBezTo>
                    <a:cubicBezTo>
                      <a:pt x="170" y="72"/>
                      <a:pt x="170" y="72"/>
                      <a:pt x="170" y="7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45"/>
              <p:cNvSpPr>
                <a:spLocks/>
              </p:cNvSpPr>
              <p:nvPr/>
            </p:nvSpPr>
            <p:spPr bwMode="auto">
              <a:xfrm>
                <a:off x="887" y="2870"/>
                <a:ext cx="186" cy="145"/>
              </a:xfrm>
              <a:custGeom>
                <a:avLst/>
                <a:gdLst>
                  <a:gd name="T0" fmla="*/ 0 w 246"/>
                  <a:gd name="T1" fmla="*/ 132 h 208"/>
                  <a:gd name="T2" fmla="*/ 34 w 246"/>
                  <a:gd name="T3" fmla="*/ 34 h 208"/>
                  <a:gd name="T4" fmla="*/ 190 w 246"/>
                  <a:gd name="T5" fmla="*/ 30 h 208"/>
                  <a:gd name="T6" fmla="*/ 236 w 246"/>
                  <a:gd name="T7" fmla="*/ 76 h 208"/>
                  <a:gd name="T8" fmla="*/ 246 w 246"/>
                  <a:gd name="T9" fmla="*/ 170 h 208"/>
                  <a:gd name="T10" fmla="*/ 198 w 246"/>
                  <a:gd name="T11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208">
                    <a:moveTo>
                      <a:pt x="0" y="132"/>
                    </a:moveTo>
                    <a:cubicBezTo>
                      <a:pt x="0" y="132"/>
                      <a:pt x="0" y="68"/>
                      <a:pt x="34" y="34"/>
                    </a:cubicBezTo>
                    <a:cubicBezTo>
                      <a:pt x="68" y="0"/>
                      <a:pt x="190" y="30"/>
                      <a:pt x="190" y="30"/>
                    </a:cubicBezTo>
                    <a:cubicBezTo>
                      <a:pt x="236" y="76"/>
                      <a:pt x="236" y="76"/>
                      <a:pt x="236" y="76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8" y="208"/>
                      <a:pt x="198" y="208"/>
                      <a:pt x="198" y="208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46"/>
              <p:cNvSpPr>
                <a:spLocks/>
              </p:cNvSpPr>
              <p:nvPr/>
            </p:nvSpPr>
            <p:spPr bwMode="auto">
              <a:xfrm>
                <a:off x="887" y="2870"/>
                <a:ext cx="186" cy="145"/>
              </a:xfrm>
              <a:custGeom>
                <a:avLst/>
                <a:gdLst>
                  <a:gd name="T0" fmla="*/ 0 w 246"/>
                  <a:gd name="T1" fmla="*/ 132 h 208"/>
                  <a:gd name="T2" fmla="*/ 34 w 246"/>
                  <a:gd name="T3" fmla="*/ 34 h 208"/>
                  <a:gd name="T4" fmla="*/ 190 w 246"/>
                  <a:gd name="T5" fmla="*/ 30 h 208"/>
                  <a:gd name="T6" fmla="*/ 236 w 246"/>
                  <a:gd name="T7" fmla="*/ 76 h 208"/>
                  <a:gd name="T8" fmla="*/ 246 w 246"/>
                  <a:gd name="T9" fmla="*/ 170 h 208"/>
                  <a:gd name="T10" fmla="*/ 198 w 246"/>
                  <a:gd name="T11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208">
                    <a:moveTo>
                      <a:pt x="0" y="132"/>
                    </a:moveTo>
                    <a:cubicBezTo>
                      <a:pt x="0" y="132"/>
                      <a:pt x="0" y="68"/>
                      <a:pt x="34" y="34"/>
                    </a:cubicBezTo>
                    <a:cubicBezTo>
                      <a:pt x="68" y="0"/>
                      <a:pt x="190" y="30"/>
                      <a:pt x="190" y="30"/>
                    </a:cubicBezTo>
                    <a:cubicBezTo>
                      <a:pt x="236" y="76"/>
                      <a:pt x="236" y="76"/>
                      <a:pt x="236" y="76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8" y="208"/>
                      <a:pt x="198" y="208"/>
                      <a:pt x="198" y="20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 47"/>
              <p:cNvSpPr>
                <a:spLocks/>
              </p:cNvSpPr>
              <p:nvPr/>
            </p:nvSpPr>
            <p:spPr bwMode="auto">
              <a:xfrm>
                <a:off x="876" y="2825"/>
                <a:ext cx="247" cy="235"/>
              </a:xfrm>
              <a:custGeom>
                <a:avLst/>
                <a:gdLst>
                  <a:gd name="T0" fmla="*/ 38 w 326"/>
                  <a:gd name="T1" fmla="*/ 122 h 336"/>
                  <a:gd name="T2" fmla="*/ 4 w 326"/>
                  <a:gd name="T3" fmla="*/ 100 h 336"/>
                  <a:gd name="T4" fmla="*/ 90 w 326"/>
                  <a:gd name="T5" fmla="*/ 54 h 336"/>
                  <a:gd name="T6" fmla="*/ 252 w 326"/>
                  <a:gd name="T7" fmla="*/ 66 h 336"/>
                  <a:gd name="T8" fmla="*/ 312 w 326"/>
                  <a:gd name="T9" fmla="*/ 192 h 336"/>
                  <a:gd name="T10" fmla="*/ 242 w 326"/>
                  <a:gd name="T11" fmla="*/ 336 h 336"/>
                  <a:gd name="T12" fmla="*/ 222 w 326"/>
                  <a:gd name="T13" fmla="*/ 236 h 336"/>
                  <a:gd name="T14" fmla="*/ 194 w 326"/>
                  <a:gd name="T15" fmla="*/ 124 h 336"/>
                  <a:gd name="T16" fmla="*/ 38 w 326"/>
                  <a:gd name="T17" fmla="*/ 12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6" h="336">
                    <a:moveTo>
                      <a:pt x="38" y="122"/>
                    </a:moveTo>
                    <a:cubicBezTo>
                      <a:pt x="38" y="122"/>
                      <a:pt x="0" y="128"/>
                      <a:pt x="4" y="100"/>
                    </a:cubicBezTo>
                    <a:cubicBezTo>
                      <a:pt x="8" y="72"/>
                      <a:pt x="58" y="60"/>
                      <a:pt x="90" y="54"/>
                    </a:cubicBezTo>
                    <a:cubicBezTo>
                      <a:pt x="90" y="54"/>
                      <a:pt x="184" y="0"/>
                      <a:pt x="252" y="66"/>
                    </a:cubicBezTo>
                    <a:cubicBezTo>
                      <a:pt x="252" y="66"/>
                      <a:pt x="326" y="104"/>
                      <a:pt x="312" y="192"/>
                    </a:cubicBezTo>
                    <a:cubicBezTo>
                      <a:pt x="298" y="280"/>
                      <a:pt x="242" y="336"/>
                      <a:pt x="242" y="336"/>
                    </a:cubicBezTo>
                    <a:cubicBezTo>
                      <a:pt x="222" y="236"/>
                      <a:pt x="222" y="236"/>
                      <a:pt x="222" y="236"/>
                    </a:cubicBezTo>
                    <a:cubicBezTo>
                      <a:pt x="222" y="236"/>
                      <a:pt x="262" y="140"/>
                      <a:pt x="194" y="124"/>
                    </a:cubicBezTo>
                    <a:cubicBezTo>
                      <a:pt x="126" y="108"/>
                      <a:pt x="38" y="122"/>
                      <a:pt x="38" y="1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48"/>
              <p:cNvSpPr>
                <a:spLocks/>
              </p:cNvSpPr>
              <p:nvPr/>
            </p:nvSpPr>
            <p:spPr bwMode="auto">
              <a:xfrm>
                <a:off x="906" y="2912"/>
                <a:ext cx="32" cy="28"/>
              </a:xfrm>
              <a:custGeom>
                <a:avLst/>
                <a:gdLst>
                  <a:gd name="T0" fmla="*/ 0 w 42"/>
                  <a:gd name="T1" fmla="*/ 40 h 40"/>
                  <a:gd name="T2" fmla="*/ 42 w 42"/>
                  <a:gd name="T3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2" h="40">
                    <a:moveTo>
                      <a:pt x="0" y="40"/>
                    </a:moveTo>
                    <a:cubicBezTo>
                      <a:pt x="0" y="40"/>
                      <a:pt x="14" y="0"/>
                      <a:pt x="42" y="3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 49"/>
              <p:cNvSpPr>
                <a:spLocks/>
              </p:cNvSpPr>
              <p:nvPr/>
            </p:nvSpPr>
            <p:spPr bwMode="auto">
              <a:xfrm>
                <a:off x="987" y="2921"/>
                <a:ext cx="16" cy="16"/>
              </a:xfrm>
              <a:custGeom>
                <a:avLst/>
                <a:gdLst>
                  <a:gd name="T0" fmla="*/ 0 w 22"/>
                  <a:gd name="T1" fmla="*/ 12 h 22"/>
                  <a:gd name="T2" fmla="*/ 22 w 22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" h="22">
                    <a:moveTo>
                      <a:pt x="0" y="12"/>
                    </a:moveTo>
                    <a:cubicBezTo>
                      <a:pt x="0" y="12"/>
                      <a:pt x="8" y="0"/>
                      <a:pt x="22" y="2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50"/>
              <p:cNvSpPr>
                <a:spLocks/>
              </p:cNvSpPr>
              <p:nvPr/>
            </p:nvSpPr>
            <p:spPr bwMode="auto">
              <a:xfrm>
                <a:off x="824" y="3299"/>
                <a:ext cx="72" cy="71"/>
              </a:xfrm>
              <a:custGeom>
                <a:avLst/>
                <a:gdLst>
                  <a:gd name="T0" fmla="*/ 0 w 94"/>
                  <a:gd name="T1" fmla="*/ 102 h 102"/>
                  <a:gd name="T2" fmla="*/ 94 w 94"/>
                  <a:gd name="T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4" h="102">
                    <a:moveTo>
                      <a:pt x="0" y="102"/>
                    </a:moveTo>
                    <a:cubicBezTo>
                      <a:pt x="0" y="102"/>
                      <a:pt x="90" y="76"/>
                      <a:pt x="94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51"/>
              <p:cNvSpPr>
                <a:spLocks/>
              </p:cNvSpPr>
              <p:nvPr/>
            </p:nvSpPr>
            <p:spPr bwMode="auto">
              <a:xfrm>
                <a:off x="996" y="3286"/>
                <a:ext cx="21" cy="89"/>
              </a:xfrm>
              <a:custGeom>
                <a:avLst/>
                <a:gdLst>
                  <a:gd name="T0" fmla="*/ 20 w 28"/>
                  <a:gd name="T1" fmla="*/ 0 h 126"/>
                  <a:gd name="T2" fmla="*/ 0 w 28"/>
                  <a:gd name="T3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8" h="126">
                    <a:moveTo>
                      <a:pt x="20" y="0"/>
                    </a:moveTo>
                    <a:cubicBezTo>
                      <a:pt x="20" y="0"/>
                      <a:pt x="28" y="76"/>
                      <a:pt x="0" y="12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52"/>
              <p:cNvSpPr>
                <a:spLocks/>
              </p:cNvSpPr>
              <p:nvPr/>
            </p:nvSpPr>
            <p:spPr bwMode="auto">
              <a:xfrm>
                <a:off x="1350" y="3246"/>
                <a:ext cx="78" cy="47"/>
              </a:xfrm>
              <a:custGeom>
                <a:avLst/>
                <a:gdLst>
                  <a:gd name="T0" fmla="*/ 0 w 104"/>
                  <a:gd name="T1" fmla="*/ 0 h 68"/>
                  <a:gd name="T2" fmla="*/ 104 w 104"/>
                  <a:gd name="T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4" h="68">
                    <a:moveTo>
                      <a:pt x="0" y="0"/>
                    </a:moveTo>
                    <a:cubicBezTo>
                      <a:pt x="0" y="0"/>
                      <a:pt x="90" y="20"/>
                      <a:pt x="104" y="6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53"/>
              <p:cNvSpPr>
                <a:spLocks/>
              </p:cNvSpPr>
              <p:nvPr/>
            </p:nvSpPr>
            <p:spPr bwMode="auto">
              <a:xfrm>
                <a:off x="1013" y="3460"/>
                <a:ext cx="138" cy="15"/>
              </a:xfrm>
              <a:custGeom>
                <a:avLst/>
                <a:gdLst>
                  <a:gd name="T0" fmla="*/ 182 w 182"/>
                  <a:gd name="T1" fmla="*/ 0 h 22"/>
                  <a:gd name="T2" fmla="*/ 0 w 182"/>
                  <a:gd name="T3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2" h="22">
                    <a:moveTo>
                      <a:pt x="182" y="0"/>
                    </a:moveTo>
                    <a:cubicBezTo>
                      <a:pt x="182" y="0"/>
                      <a:pt x="36" y="22"/>
                      <a:pt x="0" y="1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54"/>
              <p:cNvSpPr>
                <a:spLocks/>
              </p:cNvSpPr>
              <p:nvPr/>
            </p:nvSpPr>
            <p:spPr bwMode="auto">
              <a:xfrm>
                <a:off x="1114" y="3312"/>
                <a:ext cx="64" cy="97"/>
              </a:xfrm>
              <a:custGeom>
                <a:avLst/>
                <a:gdLst>
                  <a:gd name="T0" fmla="*/ 82 w 84"/>
                  <a:gd name="T1" fmla="*/ 30 h 140"/>
                  <a:gd name="T2" fmla="*/ 0 w 84"/>
                  <a:gd name="T3" fmla="*/ 48 h 140"/>
                  <a:gd name="T4" fmla="*/ 2 w 84"/>
                  <a:gd name="T5" fmla="*/ 120 h 140"/>
                  <a:gd name="T6" fmla="*/ 84 w 84"/>
                  <a:gd name="T7" fmla="*/ 9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140">
                    <a:moveTo>
                      <a:pt x="82" y="30"/>
                    </a:moveTo>
                    <a:cubicBezTo>
                      <a:pt x="82" y="30"/>
                      <a:pt x="40" y="0"/>
                      <a:pt x="0" y="48"/>
                    </a:cubicBezTo>
                    <a:cubicBezTo>
                      <a:pt x="2" y="120"/>
                      <a:pt x="2" y="120"/>
                      <a:pt x="2" y="120"/>
                    </a:cubicBezTo>
                    <a:cubicBezTo>
                      <a:pt x="2" y="120"/>
                      <a:pt x="38" y="140"/>
                      <a:pt x="84" y="9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55"/>
              <p:cNvSpPr>
                <a:spLocks/>
              </p:cNvSpPr>
              <p:nvPr/>
            </p:nvSpPr>
            <p:spPr bwMode="auto">
              <a:xfrm>
                <a:off x="1114" y="3312"/>
                <a:ext cx="64" cy="97"/>
              </a:xfrm>
              <a:custGeom>
                <a:avLst/>
                <a:gdLst>
                  <a:gd name="T0" fmla="*/ 82 w 84"/>
                  <a:gd name="T1" fmla="*/ 30 h 140"/>
                  <a:gd name="T2" fmla="*/ 0 w 84"/>
                  <a:gd name="T3" fmla="*/ 48 h 140"/>
                  <a:gd name="T4" fmla="*/ 2 w 84"/>
                  <a:gd name="T5" fmla="*/ 120 h 140"/>
                  <a:gd name="T6" fmla="*/ 84 w 84"/>
                  <a:gd name="T7" fmla="*/ 9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140">
                    <a:moveTo>
                      <a:pt x="82" y="30"/>
                    </a:moveTo>
                    <a:cubicBezTo>
                      <a:pt x="82" y="30"/>
                      <a:pt x="40" y="0"/>
                      <a:pt x="0" y="48"/>
                    </a:cubicBezTo>
                    <a:cubicBezTo>
                      <a:pt x="2" y="120"/>
                      <a:pt x="2" y="120"/>
                      <a:pt x="2" y="120"/>
                    </a:cubicBezTo>
                    <a:cubicBezTo>
                      <a:pt x="2" y="120"/>
                      <a:pt x="38" y="140"/>
                      <a:pt x="84" y="9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56"/>
              <p:cNvSpPr>
                <a:spLocks/>
              </p:cNvSpPr>
              <p:nvPr/>
            </p:nvSpPr>
            <p:spPr bwMode="auto">
              <a:xfrm>
                <a:off x="1031" y="3175"/>
                <a:ext cx="95" cy="104"/>
              </a:xfrm>
              <a:custGeom>
                <a:avLst/>
                <a:gdLst>
                  <a:gd name="T0" fmla="*/ 110 w 126"/>
                  <a:gd name="T1" fmla="*/ 54 h 150"/>
                  <a:gd name="T2" fmla="*/ 42 w 126"/>
                  <a:gd name="T3" fmla="*/ 14 h 150"/>
                  <a:gd name="T4" fmla="*/ 0 w 126"/>
                  <a:gd name="T5" fmla="*/ 84 h 150"/>
                  <a:gd name="T6" fmla="*/ 106 w 126"/>
                  <a:gd name="T7" fmla="*/ 12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50">
                    <a:moveTo>
                      <a:pt x="110" y="54"/>
                    </a:moveTo>
                    <a:cubicBezTo>
                      <a:pt x="110" y="54"/>
                      <a:pt x="126" y="0"/>
                      <a:pt x="42" y="1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62" y="150"/>
                      <a:pt x="106" y="12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57"/>
              <p:cNvSpPr>
                <a:spLocks/>
              </p:cNvSpPr>
              <p:nvPr/>
            </p:nvSpPr>
            <p:spPr bwMode="auto">
              <a:xfrm>
                <a:off x="1031" y="3175"/>
                <a:ext cx="95" cy="104"/>
              </a:xfrm>
              <a:custGeom>
                <a:avLst/>
                <a:gdLst>
                  <a:gd name="T0" fmla="*/ 110 w 126"/>
                  <a:gd name="T1" fmla="*/ 54 h 150"/>
                  <a:gd name="T2" fmla="*/ 42 w 126"/>
                  <a:gd name="T3" fmla="*/ 14 h 150"/>
                  <a:gd name="T4" fmla="*/ 0 w 126"/>
                  <a:gd name="T5" fmla="*/ 84 h 150"/>
                  <a:gd name="T6" fmla="*/ 106 w 126"/>
                  <a:gd name="T7" fmla="*/ 12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50">
                    <a:moveTo>
                      <a:pt x="110" y="54"/>
                    </a:moveTo>
                    <a:cubicBezTo>
                      <a:pt x="110" y="54"/>
                      <a:pt x="126" y="0"/>
                      <a:pt x="42" y="1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62" y="150"/>
                      <a:pt x="106" y="12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58"/>
              <p:cNvSpPr>
                <a:spLocks/>
              </p:cNvSpPr>
              <p:nvPr/>
            </p:nvSpPr>
            <p:spPr bwMode="auto">
              <a:xfrm>
                <a:off x="650" y="3521"/>
                <a:ext cx="89" cy="48"/>
              </a:xfrm>
              <a:custGeom>
                <a:avLst/>
                <a:gdLst>
                  <a:gd name="T0" fmla="*/ 68 w 118"/>
                  <a:gd name="T1" fmla="*/ 8 h 68"/>
                  <a:gd name="T2" fmla="*/ 4 w 118"/>
                  <a:gd name="T3" fmla="*/ 56 h 68"/>
                  <a:gd name="T4" fmla="*/ 106 w 118"/>
                  <a:gd name="T5" fmla="*/ 56 h 68"/>
                  <a:gd name="T6" fmla="*/ 118 w 118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68">
                    <a:moveTo>
                      <a:pt x="68" y="8"/>
                    </a:moveTo>
                    <a:cubicBezTo>
                      <a:pt x="68" y="8"/>
                      <a:pt x="0" y="44"/>
                      <a:pt x="4" y="56"/>
                    </a:cubicBezTo>
                    <a:cubicBezTo>
                      <a:pt x="8" y="68"/>
                      <a:pt x="106" y="56"/>
                      <a:pt x="106" y="56"/>
                    </a:cubicBezTo>
                    <a:cubicBezTo>
                      <a:pt x="118" y="0"/>
                      <a:pt x="118" y="0"/>
                      <a:pt x="118" y="0"/>
                    </a:cubicBezTo>
                  </a:path>
                </a:pathLst>
              </a:custGeom>
              <a:solidFill>
                <a:srgbClr val="CC6635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59"/>
              <p:cNvSpPr>
                <a:spLocks/>
              </p:cNvSpPr>
              <p:nvPr/>
            </p:nvSpPr>
            <p:spPr bwMode="auto">
              <a:xfrm>
                <a:off x="650" y="3521"/>
                <a:ext cx="89" cy="48"/>
              </a:xfrm>
              <a:custGeom>
                <a:avLst/>
                <a:gdLst>
                  <a:gd name="T0" fmla="*/ 68 w 118"/>
                  <a:gd name="T1" fmla="*/ 8 h 68"/>
                  <a:gd name="T2" fmla="*/ 4 w 118"/>
                  <a:gd name="T3" fmla="*/ 56 h 68"/>
                  <a:gd name="T4" fmla="*/ 106 w 118"/>
                  <a:gd name="T5" fmla="*/ 56 h 68"/>
                  <a:gd name="T6" fmla="*/ 118 w 118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68">
                    <a:moveTo>
                      <a:pt x="68" y="8"/>
                    </a:moveTo>
                    <a:cubicBezTo>
                      <a:pt x="68" y="8"/>
                      <a:pt x="0" y="44"/>
                      <a:pt x="4" y="56"/>
                    </a:cubicBezTo>
                    <a:cubicBezTo>
                      <a:pt x="8" y="68"/>
                      <a:pt x="106" y="56"/>
                      <a:pt x="106" y="56"/>
                    </a:cubicBezTo>
                    <a:cubicBezTo>
                      <a:pt x="118" y="0"/>
                      <a:pt x="118" y="0"/>
                      <a:pt x="11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60"/>
              <p:cNvSpPr>
                <a:spLocks/>
              </p:cNvSpPr>
              <p:nvPr/>
            </p:nvSpPr>
            <p:spPr bwMode="auto">
              <a:xfrm>
                <a:off x="967" y="3581"/>
                <a:ext cx="90" cy="41"/>
              </a:xfrm>
              <a:custGeom>
                <a:avLst/>
                <a:gdLst>
                  <a:gd name="T0" fmla="*/ 12 w 118"/>
                  <a:gd name="T1" fmla="*/ 8 h 58"/>
                  <a:gd name="T2" fmla="*/ 14 w 118"/>
                  <a:gd name="T3" fmla="*/ 50 h 58"/>
                  <a:gd name="T4" fmla="*/ 118 w 118"/>
                  <a:gd name="T5" fmla="*/ 48 h 58"/>
                  <a:gd name="T6" fmla="*/ 68 w 118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58">
                    <a:moveTo>
                      <a:pt x="12" y="8"/>
                    </a:moveTo>
                    <a:cubicBezTo>
                      <a:pt x="12" y="8"/>
                      <a:pt x="0" y="42"/>
                      <a:pt x="14" y="50"/>
                    </a:cubicBezTo>
                    <a:cubicBezTo>
                      <a:pt x="28" y="58"/>
                      <a:pt x="118" y="48"/>
                      <a:pt x="118" y="48"/>
                    </a:cubicBezTo>
                    <a:cubicBezTo>
                      <a:pt x="68" y="0"/>
                      <a:pt x="68" y="0"/>
                      <a:pt x="68" y="0"/>
                    </a:cubicBezTo>
                  </a:path>
                </a:pathLst>
              </a:custGeom>
              <a:solidFill>
                <a:srgbClr val="CC6635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61"/>
              <p:cNvSpPr>
                <a:spLocks/>
              </p:cNvSpPr>
              <p:nvPr/>
            </p:nvSpPr>
            <p:spPr bwMode="auto">
              <a:xfrm>
                <a:off x="967" y="3581"/>
                <a:ext cx="90" cy="41"/>
              </a:xfrm>
              <a:custGeom>
                <a:avLst/>
                <a:gdLst>
                  <a:gd name="T0" fmla="*/ 12 w 118"/>
                  <a:gd name="T1" fmla="*/ 8 h 58"/>
                  <a:gd name="T2" fmla="*/ 14 w 118"/>
                  <a:gd name="T3" fmla="*/ 50 h 58"/>
                  <a:gd name="T4" fmla="*/ 118 w 118"/>
                  <a:gd name="T5" fmla="*/ 48 h 58"/>
                  <a:gd name="T6" fmla="*/ 68 w 118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58">
                    <a:moveTo>
                      <a:pt x="12" y="8"/>
                    </a:moveTo>
                    <a:cubicBezTo>
                      <a:pt x="12" y="8"/>
                      <a:pt x="0" y="42"/>
                      <a:pt x="14" y="50"/>
                    </a:cubicBezTo>
                    <a:cubicBezTo>
                      <a:pt x="28" y="58"/>
                      <a:pt x="118" y="48"/>
                      <a:pt x="118" y="48"/>
                    </a:cubicBezTo>
                    <a:cubicBezTo>
                      <a:pt x="68" y="0"/>
                      <a:pt x="68" y="0"/>
                      <a:pt x="6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62"/>
              <p:cNvSpPr>
                <a:spLocks/>
              </p:cNvSpPr>
              <p:nvPr/>
            </p:nvSpPr>
            <p:spPr bwMode="auto">
              <a:xfrm>
                <a:off x="701" y="3440"/>
                <a:ext cx="116" cy="90"/>
              </a:xfrm>
              <a:custGeom>
                <a:avLst/>
                <a:gdLst>
                  <a:gd name="T0" fmla="*/ 68 w 152"/>
                  <a:gd name="T1" fmla="*/ 0 h 128"/>
                  <a:gd name="T2" fmla="*/ 0 w 152"/>
                  <a:gd name="T3" fmla="*/ 124 h 128"/>
                  <a:gd name="T4" fmla="*/ 54 w 152"/>
                  <a:gd name="T5" fmla="*/ 128 h 128"/>
                  <a:gd name="T6" fmla="*/ 152 w 152"/>
                  <a:gd name="T7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28">
                    <a:moveTo>
                      <a:pt x="68" y="0"/>
                    </a:moveTo>
                    <a:cubicBezTo>
                      <a:pt x="68" y="0"/>
                      <a:pt x="16" y="78"/>
                      <a:pt x="0" y="124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152" y="42"/>
                      <a:pt x="152" y="42"/>
                      <a:pt x="152" y="42"/>
                    </a:cubicBezTo>
                  </a:path>
                </a:pathLst>
              </a:custGeom>
              <a:solidFill>
                <a:srgbClr val="CC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63"/>
              <p:cNvSpPr>
                <a:spLocks/>
              </p:cNvSpPr>
              <p:nvPr/>
            </p:nvSpPr>
            <p:spPr bwMode="auto">
              <a:xfrm>
                <a:off x="701" y="3440"/>
                <a:ext cx="116" cy="90"/>
              </a:xfrm>
              <a:custGeom>
                <a:avLst/>
                <a:gdLst>
                  <a:gd name="T0" fmla="*/ 68 w 152"/>
                  <a:gd name="T1" fmla="*/ 0 h 128"/>
                  <a:gd name="T2" fmla="*/ 0 w 152"/>
                  <a:gd name="T3" fmla="*/ 124 h 128"/>
                  <a:gd name="T4" fmla="*/ 54 w 152"/>
                  <a:gd name="T5" fmla="*/ 128 h 128"/>
                  <a:gd name="T6" fmla="*/ 152 w 152"/>
                  <a:gd name="T7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28">
                    <a:moveTo>
                      <a:pt x="68" y="0"/>
                    </a:moveTo>
                    <a:cubicBezTo>
                      <a:pt x="68" y="0"/>
                      <a:pt x="16" y="78"/>
                      <a:pt x="0" y="124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152" y="42"/>
                      <a:pt x="152" y="42"/>
                      <a:pt x="152" y="4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64"/>
              <p:cNvSpPr>
                <a:spLocks/>
              </p:cNvSpPr>
              <p:nvPr/>
            </p:nvSpPr>
            <p:spPr bwMode="auto">
              <a:xfrm>
                <a:off x="941" y="3457"/>
                <a:ext cx="91" cy="130"/>
              </a:xfrm>
              <a:custGeom>
                <a:avLst/>
                <a:gdLst>
                  <a:gd name="T0" fmla="*/ 0 w 120"/>
                  <a:gd name="T1" fmla="*/ 14 h 186"/>
                  <a:gd name="T2" fmla="*/ 46 w 120"/>
                  <a:gd name="T3" fmla="*/ 186 h 186"/>
                  <a:gd name="T4" fmla="*/ 112 w 120"/>
                  <a:gd name="T5" fmla="*/ 182 h 186"/>
                  <a:gd name="T6" fmla="*/ 92 w 120"/>
                  <a:gd name="T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186">
                    <a:moveTo>
                      <a:pt x="0" y="14"/>
                    </a:moveTo>
                    <a:cubicBezTo>
                      <a:pt x="46" y="186"/>
                      <a:pt x="46" y="186"/>
                      <a:pt x="46" y="186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2" y="182"/>
                      <a:pt x="120" y="62"/>
                      <a:pt x="92" y="0"/>
                    </a:cubicBezTo>
                  </a:path>
                </a:pathLst>
              </a:custGeom>
              <a:solidFill>
                <a:srgbClr val="CC99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65"/>
              <p:cNvSpPr>
                <a:spLocks/>
              </p:cNvSpPr>
              <p:nvPr/>
            </p:nvSpPr>
            <p:spPr bwMode="auto">
              <a:xfrm>
                <a:off x="941" y="3457"/>
                <a:ext cx="91" cy="130"/>
              </a:xfrm>
              <a:custGeom>
                <a:avLst/>
                <a:gdLst>
                  <a:gd name="T0" fmla="*/ 0 w 120"/>
                  <a:gd name="T1" fmla="*/ 14 h 186"/>
                  <a:gd name="T2" fmla="*/ 46 w 120"/>
                  <a:gd name="T3" fmla="*/ 186 h 186"/>
                  <a:gd name="T4" fmla="*/ 112 w 120"/>
                  <a:gd name="T5" fmla="*/ 182 h 186"/>
                  <a:gd name="T6" fmla="*/ 92 w 120"/>
                  <a:gd name="T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186">
                    <a:moveTo>
                      <a:pt x="0" y="14"/>
                    </a:moveTo>
                    <a:cubicBezTo>
                      <a:pt x="46" y="186"/>
                      <a:pt x="46" y="186"/>
                      <a:pt x="46" y="186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2" y="182"/>
                      <a:pt x="120" y="62"/>
                      <a:pt x="92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66"/>
              <p:cNvSpPr>
                <a:spLocks/>
              </p:cNvSpPr>
              <p:nvPr/>
            </p:nvSpPr>
            <p:spPr bwMode="auto">
              <a:xfrm>
                <a:off x="310" y="3271"/>
                <a:ext cx="173" cy="124"/>
              </a:xfrm>
              <a:custGeom>
                <a:avLst/>
                <a:gdLst>
                  <a:gd name="T0" fmla="*/ 88 w 228"/>
                  <a:gd name="T1" fmla="*/ 0 h 178"/>
                  <a:gd name="T2" fmla="*/ 6 w 228"/>
                  <a:gd name="T3" fmla="*/ 84 h 178"/>
                  <a:gd name="T4" fmla="*/ 228 w 228"/>
                  <a:gd name="T5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8" h="178">
                    <a:moveTo>
                      <a:pt x="88" y="0"/>
                    </a:moveTo>
                    <a:cubicBezTo>
                      <a:pt x="88" y="0"/>
                      <a:pt x="0" y="36"/>
                      <a:pt x="6" y="84"/>
                    </a:cubicBezTo>
                    <a:cubicBezTo>
                      <a:pt x="12" y="132"/>
                      <a:pt x="228" y="178"/>
                      <a:pt x="228" y="17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67"/>
              <p:cNvSpPr>
                <a:spLocks/>
              </p:cNvSpPr>
              <p:nvPr/>
            </p:nvSpPr>
            <p:spPr bwMode="auto">
              <a:xfrm>
                <a:off x="257" y="3256"/>
                <a:ext cx="343" cy="184"/>
              </a:xfrm>
              <a:custGeom>
                <a:avLst/>
                <a:gdLst>
                  <a:gd name="T0" fmla="*/ 142 w 452"/>
                  <a:gd name="T1" fmla="*/ 0 h 264"/>
                  <a:gd name="T2" fmla="*/ 26 w 452"/>
                  <a:gd name="T3" fmla="*/ 154 h 264"/>
                  <a:gd name="T4" fmla="*/ 452 w 452"/>
                  <a:gd name="T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2" h="264">
                    <a:moveTo>
                      <a:pt x="142" y="0"/>
                    </a:moveTo>
                    <a:cubicBezTo>
                      <a:pt x="142" y="0"/>
                      <a:pt x="0" y="64"/>
                      <a:pt x="26" y="154"/>
                    </a:cubicBezTo>
                    <a:cubicBezTo>
                      <a:pt x="52" y="244"/>
                      <a:pt x="452" y="264"/>
                      <a:pt x="452" y="26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0" name="Line 68"/>
              <p:cNvSpPr>
                <a:spLocks noChangeShapeType="1"/>
              </p:cNvSpPr>
              <p:nvPr/>
            </p:nvSpPr>
            <p:spPr bwMode="auto">
              <a:xfrm flipV="1">
                <a:off x="625" y="3440"/>
                <a:ext cx="148" cy="2"/>
              </a:xfrm>
              <a:prstGeom prst="line">
                <a:avLst/>
              </a:pr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1" name="Freeform 69"/>
              <p:cNvSpPr>
                <a:spLocks/>
              </p:cNvSpPr>
              <p:nvPr/>
            </p:nvSpPr>
            <p:spPr bwMode="auto">
              <a:xfrm>
                <a:off x="290" y="3685"/>
                <a:ext cx="1078" cy="131"/>
              </a:xfrm>
              <a:custGeom>
                <a:avLst/>
                <a:gdLst>
                  <a:gd name="T0" fmla="*/ 0 w 1420"/>
                  <a:gd name="T1" fmla="*/ 12 h 188"/>
                  <a:gd name="T2" fmla="*/ 720 w 1420"/>
                  <a:gd name="T3" fmla="*/ 188 h 188"/>
                  <a:gd name="T4" fmla="*/ 1420 w 1420"/>
                  <a:gd name="T5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0" h="188">
                    <a:moveTo>
                      <a:pt x="0" y="12"/>
                    </a:moveTo>
                    <a:cubicBezTo>
                      <a:pt x="0" y="12"/>
                      <a:pt x="56" y="188"/>
                      <a:pt x="720" y="188"/>
                    </a:cubicBezTo>
                    <a:cubicBezTo>
                      <a:pt x="1384" y="188"/>
                      <a:pt x="1420" y="0"/>
                      <a:pt x="1420" y="0"/>
                    </a:cubicBezTo>
                  </a:path>
                </a:pathLst>
              </a:custGeom>
              <a:noFill/>
              <a:ln w="1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2" name="Freeform 87"/>
              <p:cNvSpPr>
                <a:spLocks/>
              </p:cNvSpPr>
              <p:nvPr/>
            </p:nvSpPr>
            <p:spPr bwMode="auto">
              <a:xfrm>
                <a:off x="671" y="3657"/>
                <a:ext cx="96" cy="45"/>
              </a:xfrm>
              <a:custGeom>
                <a:avLst/>
                <a:gdLst>
                  <a:gd name="T0" fmla="*/ 82 w 126"/>
                  <a:gd name="T1" fmla="*/ 0 h 64"/>
                  <a:gd name="T2" fmla="*/ 2 w 126"/>
                  <a:gd name="T3" fmla="*/ 46 h 64"/>
                  <a:gd name="T4" fmla="*/ 66 w 126"/>
                  <a:gd name="T5" fmla="*/ 54 h 64"/>
                  <a:gd name="T6" fmla="*/ 100 w 126"/>
                  <a:gd name="T7" fmla="*/ 64 h 64"/>
                  <a:gd name="T8" fmla="*/ 116 w 126"/>
                  <a:gd name="T9" fmla="*/ 50 h 64"/>
                  <a:gd name="T10" fmla="*/ 126 w 126"/>
                  <a:gd name="T11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4">
                    <a:moveTo>
                      <a:pt x="82" y="0"/>
                    </a:moveTo>
                    <a:cubicBezTo>
                      <a:pt x="82" y="0"/>
                      <a:pt x="0" y="32"/>
                      <a:pt x="2" y="46"/>
                    </a:cubicBezTo>
                    <a:cubicBezTo>
                      <a:pt x="4" y="60"/>
                      <a:pt x="66" y="54"/>
                      <a:pt x="66" y="54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26" y="4"/>
                      <a:pt x="126" y="4"/>
                      <a:pt x="126" y="4"/>
                    </a:cubicBezTo>
                  </a:path>
                </a:pathLst>
              </a:custGeom>
              <a:solidFill>
                <a:srgbClr val="FF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3" name="Freeform 88"/>
              <p:cNvSpPr>
                <a:spLocks/>
              </p:cNvSpPr>
              <p:nvPr/>
            </p:nvSpPr>
            <p:spPr bwMode="auto">
              <a:xfrm>
                <a:off x="671" y="3657"/>
                <a:ext cx="96" cy="45"/>
              </a:xfrm>
              <a:custGeom>
                <a:avLst/>
                <a:gdLst>
                  <a:gd name="T0" fmla="*/ 82 w 126"/>
                  <a:gd name="T1" fmla="*/ 0 h 64"/>
                  <a:gd name="T2" fmla="*/ 2 w 126"/>
                  <a:gd name="T3" fmla="*/ 46 h 64"/>
                  <a:gd name="T4" fmla="*/ 66 w 126"/>
                  <a:gd name="T5" fmla="*/ 54 h 64"/>
                  <a:gd name="T6" fmla="*/ 100 w 126"/>
                  <a:gd name="T7" fmla="*/ 64 h 64"/>
                  <a:gd name="T8" fmla="*/ 116 w 126"/>
                  <a:gd name="T9" fmla="*/ 50 h 64"/>
                  <a:gd name="T10" fmla="*/ 126 w 126"/>
                  <a:gd name="T11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4">
                    <a:moveTo>
                      <a:pt x="82" y="0"/>
                    </a:moveTo>
                    <a:cubicBezTo>
                      <a:pt x="82" y="0"/>
                      <a:pt x="0" y="32"/>
                      <a:pt x="2" y="46"/>
                    </a:cubicBezTo>
                    <a:cubicBezTo>
                      <a:pt x="4" y="60"/>
                      <a:pt x="66" y="54"/>
                      <a:pt x="66" y="54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26" y="4"/>
                      <a:pt x="126" y="4"/>
                      <a:pt x="126" y="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4" name="Freeform 89"/>
              <p:cNvSpPr>
                <a:spLocks/>
              </p:cNvSpPr>
              <p:nvPr/>
            </p:nvSpPr>
            <p:spPr bwMode="auto">
              <a:xfrm>
                <a:off x="829" y="3654"/>
                <a:ext cx="73" cy="49"/>
              </a:xfrm>
              <a:custGeom>
                <a:avLst/>
                <a:gdLst>
                  <a:gd name="T0" fmla="*/ 48 w 73"/>
                  <a:gd name="T1" fmla="*/ 4 h 49"/>
                  <a:gd name="T2" fmla="*/ 0 w 73"/>
                  <a:gd name="T3" fmla="*/ 42 h 49"/>
                  <a:gd name="T4" fmla="*/ 17 w 73"/>
                  <a:gd name="T5" fmla="*/ 49 h 49"/>
                  <a:gd name="T6" fmla="*/ 47 w 73"/>
                  <a:gd name="T7" fmla="*/ 42 h 49"/>
                  <a:gd name="T8" fmla="*/ 68 w 73"/>
                  <a:gd name="T9" fmla="*/ 46 h 49"/>
                  <a:gd name="T10" fmla="*/ 73 w 73"/>
                  <a:gd name="T11" fmla="*/ 0 h 49"/>
                  <a:gd name="T12" fmla="*/ 48 w 73"/>
                  <a:gd name="T13" fmla="*/ 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49">
                    <a:moveTo>
                      <a:pt x="48" y="4"/>
                    </a:moveTo>
                    <a:lnTo>
                      <a:pt x="0" y="42"/>
                    </a:lnTo>
                    <a:lnTo>
                      <a:pt x="17" y="49"/>
                    </a:lnTo>
                    <a:lnTo>
                      <a:pt x="47" y="42"/>
                    </a:lnTo>
                    <a:lnTo>
                      <a:pt x="68" y="46"/>
                    </a:lnTo>
                    <a:lnTo>
                      <a:pt x="73" y="0"/>
                    </a:lnTo>
                    <a:lnTo>
                      <a:pt x="48" y="4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5" name="Freeform 90"/>
              <p:cNvSpPr>
                <a:spLocks/>
              </p:cNvSpPr>
              <p:nvPr/>
            </p:nvSpPr>
            <p:spPr bwMode="auto">
              <a:xfrm>
                <a:off x="829" y="3654"/>
                <a:ext cx="73" cy="49"/>
              </a:xfrm>
              <a:custGeom>
                <a:avLst/>
                <a:gdLst>
                  <a:gd name="T0" fmla="*/ 48 w 73"/>
                  <a:gd name="T1" fmla="*/ 4 h 49"/>
                  <a:gd name="T2" fmla="*/ 0 w 73"/>
                  <a:gd name="T3" fmla="*/ 42 h 49"/>
                  <a:gd name="T4" fmla="*/ 17 w 73"/>
                  <a:gd name="T5" fmla="*/ 49 h 49"/>
                  <a:gd name="T6" fmla="*/ 47 w 73"/>
                  <a:gd name="T7" fmla="*/ 42 h 49"/>
                  <a:gd name="T8" fmla="*/ 68 w 73"/>
                  <a:gd name="T9" fmla="*/ 46 h 49"/>
                  <a:gd name="T10" fmla="*/ 73 w 73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49">
                    <a:moveTo>
                      <a:pt x="48" y="4"/>
                    </a:moveTo>
                    <a:lnTo>
                      <a:pt x="0" y="42"/>
                    </a:lnTo>
                    <a:lnTo>
                      <a:pt x="17" y="49"/>
                    </a:lnTo>
                    <a:lnTo>
                      <a:pt x="47" y="42"/>
                    </a:lnTo>
                    <a:lnTo>
                      <a:pt x="68" y="46"/>
                    </a:lnTo>
                    <a:lnTo>
                      <a:pt x="73" y="0"/>
                    </a:ln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6" name="Freeform 91"/>
              <p:cNvSpPr>
                <a:spLocks/>
              </p:cNvSpPr>
              <p:nvPr/>
            </p:nvSpPr>
            <p:spPr bwMode="auto">
              <a:xfrm>
                <a:off x="733" y="3530"/>
                <a:ext cx="103" cy="138"/>
              </a:xfrm>
              <a:custGeom>
                <a:avLst/>
                <a:gdLst>
                  <a:gd name="T0" fmla="*/ 64 w 136"/>
                  <a:gd name="T1" fmla="*/ 14 h 198"/>
                  <a:gd name="T2" fmla="*/ 0 w 136"/>
                  <a:gd name="T3" fmla="*/ 196 h 198"/>
                  <a:gd name="T4" fmla="*/ 44 w 136"/>
                  <a:gd name="T5" fmla="*/ 186 h 198"/>
                  <a:gd name="T6" fmla="*/ 90 w 136"/>
                  <a:gd name="T7" fmla="*/ 124 h 198"/>
                  <a:gd name="T8" fmla="*/ 132 w 136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98">
                    <a:moveTo>
                      <a:pt x="64" y="14"/>
                    </a:moveTo>
                    <a:cubicBezTo>
                      <a:pt x="64" y="14"/>
                      <a:pt x="20" y="120"/>
                      <a:pt x="0" y="196"/>
                    </a:cubicBezTo>
                    <a:cubicBezTo>
                      <a:pt x="0" y="196"/>
                      <a:pt x="36" y="198"/>
                      <a:pt x="44" y="186"/>
                    </a:cubicBezTo>
                    <a:cubicBezTo>
                      <a:pt x="52" y="174"/>
                      <a:pt x="80" y="138"/>
                      <a:pt x="90" y="124"/>
                    </a:cubicBezTo>
                    <a:cubicBezTo>
                      <a:pt x="100" y="110"/>
                      <a:pt x="136" y="48"/>
                      <a:pt x="132" y="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7" name="Freeform 92"/>
              <p:cNvSpPr>
                <a:spLocks/>
              </p:cNvSpPr>
              <p:nvPr/>
            </p:nvSpPr>
            <p:spPr bwMode="auto">
              <a:xfrm>
                <a:off x="733" y="3530"/>
                <a:ext cx="103" cy="138"/>
              </a:xfrm>
              <a:custGeom>
                <a:avLst/>
                <a:gdLst>
                  <a:gd name="T0" fmla="*/ 64 w 136"/>
                  <a:gd name="T1" fmla="*/ 14 h 198"/>
                  <a:gd name="T2" fmla="*/ 0 w 136"/>
                  <a:gd name="T3" fmla="*/ 196 h 198"/>
                  <a:gd name="T4" fmla="*/ 44 w 136"/>
                  <a:gd name="T5" fmla="*/ 186 h 198"/>
                  <a:gd name="T6" fmla="*/ 90 w 136"/>
                  <a:gd name="T7" fmla="*/ 124 h 198"/>
                  <a:gd name="T8" fmla="*/ 132 w 136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98">
                    <a:moveTo>
                      <a:pt x="64" y="14"/>
                    </a:moveTo>
                    <a:cubicBezTo>
                      <a:pt x="64" y="14"/>
                      <a:pt x="20" y="120"/>
                      <a:pt x="0" y="196"/>
                    </a:cubicBezTo>
                    <a:cubicBezTo>
                      <a:pt x="0" y="196"/>
                      <a:pt x="36" y="198"/>
                      <a:pt x="44" y="186"/>
                    </a:cubicBezTo>
                    <a:cubicBezTo>
                      <a:pt x="52" y="174"/>
                      <a:pt x="80" y="138"/>
                      <a:pt x="90" y="124"/>
                    </a:cubicBezTo>
                    <a:cubicBezTo>
                      <a:pt x="100" y="110"/>
                      <a:pt x="136" y="48"/>
                      <a:pt x="132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8" name="Freeform 93"/>
              <p:cNvSpPr>
                <a:spLocks/>
              </p:cNvSpPr>
              <p:nvPr/>
            </p:nvSpPr>
            <p:spPr bwMode="auto">
              <a:xfrm>
                <a:off x="876" y="3524"/>
                <a:ext cx="64" cy="155"/>
              </a:xfrm>
              <a:custGeom>
                <a:avLst/>
                <a:gdLst>
                  <a:gd name="T0" fmla="*/ 0 w 84"/>
                  <a:gd name="T1" fmla="*/ 10 h 222"/>
                  <a:gd name="T2" fmla="*/ 0 w 84"/>
                  <a:gd name="T3" fmla="*/ 204 h 222"/>
                  <a:gd name="T4" fmla="*/ 40 w 84"/>
                  <a:gd name="T5" fmla="*/ 188 h 222"/>
                  <a:gd name="T6" fmla="*/ 66 w 84"/>
                  <a:gd name="T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222">
                    <a:moveTo>
                      <a:pt x="0" y="10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04"/>
                      <a:pt x="28" y="222"/>
                      <a:pt x="40" y="188"/>
                    </a:cubicBezTo>
                    <a:cubicBezTo>
                      <a:pt x="52" y="154"/>
                      <a:pt x="84" y="64"/>
                      <a:pt x="66" y="0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29" name="Freeform 94"/>
              <p:cNvSpPr>
                <a:spLocks/>
              </p:cNvSpPr>
              <p:nvPr/>
            </p:nvSpPr>
            <p:spPr bwMode="auto">
              <a:xfrm>
                <a:off x="876" y="3524"/>
                <a:ext cx="64" cy="155"/>
              </a:xfrm>
              <a:custGeom>
                <a:avLst/>
                <a:gdLst>
                  <a:gd name="T0" fmla="*/ 0 w 84"/>
                  <a:gd name="T1" fmla="*/ 10 h 222"/>
                  <a:gd name="T2" fmla="*/ 0 w 84"/>
                  <a:gd name="T3" fmla="*/ 204 h 222"/>
                  <a:gd name="T4" fmla="*/ 40 w 84"/>
                  <a:gd name="T5" fmla="*/ 188 h 222"/>
                  <a:gd name="T6" fmla="*/ 66 w 84"/>
                  <a:gd name="T7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222">
                    <a:moveTo>
                      <a:pt x="0" y="10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04"/>
                      <a:pt x="28" y="222"/>
                      <a:pt x="40" y="188"/>
                    </a:cubicBezTo>
                    <a:cubicBezTo>
                      <a:pt x="52" y="154"/>
                      <a:pt x="84" y="64"/>
                      <a:pt x="66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 95"/>
              <p:cNvSpPr>
                <a:spLocks/>
              </p:cNvSpPr>
              <p:nvPr/>
            </p:nvSpPr>
            <p:spPr bwMode="auto">
              <a:xfrm>
                <a:off x="771" y="3423"/>
                <a:ext cx="205" cy="133"/>
              </a:xfrm>
              <a:custGeom>
                <a:avLst/>
                <a:gdLst>
                  <a:gd name="T0" fmla="*/ 44 w 270"/>
                  <a:gd name="T1" fmla="*/ 0 h 190"/>
                  <a:gd name="T2" fmla="*/ 4 w 270"/>
                  <a:gd name="T3" fmla="*/ 182 h 190"/>
                  <a:gd name="T4" fmla="*/ 134 w 270"/>
                  <a:gd name="T5" fmla="*/ 166 h 190"/>
                  <a:gd name="T6" fmla="*/ 248 w 270"/>
                  <a:gd name="T7" fmla="*/ 98 h 190"/>
                  <a:gd name="T8" fmla="*/ 248 w 270"/>
                  <a:gd name="T9" fmla="*/ 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90">
                    <a:moveTo>
                      <a:pt x="44" y="0"/>
                    </a:moveTo>
                    <a:cubicBezTo>
                      <a:pt x="44" y="0"/>
                      <a:pt x="0" y="82"/>
                      <a:pt x="4" y="182"/>
                    </a:cubicBezTo>
                    <a:cubicBezTo>
                      <a:pt x="4" y="182"/>
                      <a:pt x="88" y="172"/>
                      <a:pt x="134" y="166"/>
                    </a:cubicBezTo>
                    <a:cubicBezTo>
                      <a:pt x="180" y="160"/>
                      <a:pt x="226" y="190"/>
                      <a:pt x="248" y="98"/>
                    </a:cubicBezTo>
                    <a:cubicBezTo>
                      <a:pt x="270" y="6"/>
                      <a:pt x="248" y="4"/>
                      <a:pt x="248" y="4"/>
                    </a:cubicBezTo>
                  </a:path>
                </a:pathLst>
              </a:custGeom>
              <a:solidFill>
                <a:srgbClr val="FFCC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1" name="Freeform 96"/>
              <p:cNvSpPr>
                <a:spLocks/>
              </p:cNvSpPr>
              <p:nvPr/>
            </p:nvSpPr>
            <p:spPr bwMode="auto">
              <a:xfrm>
                <a:off x="771" y="3423"/>
                <a:ext cx="205" cy="133"/>
              </a:xfrm>
              <a:custGeom>
                <a:avLst/>
                <a:gdLst>
                  <a:gd name="T0" fmla="*/ 44 w 270"/>
                  <a:gd name="T1" fmla="*/ 0 h 190"/>
                  <a:gd name="T2" fmla="*/ 4 w 270"/>
                  <a:gd name="T3" fmla="*/ 182 h 190"/>
                  <a:gd name="T4" fmla="*/ 134 w 270"/>
                  <a:gd name="T5" fmla="*/ 166 h 190"/>
                  <a:gd name="T6" fmla="*/ 248 w 270"/>
                  <a:gd name="T7" fmla="*/ 98 h 190"/>
                  <a:gd name="T8" fmla="*/ 248 w 270"/>
                  <a:gd name="T9" fmla="*/ 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90">
                    <a:moveTo>
                      <a:pt x="44" y="0"/>
                    </a:moveTo>
                    <a:cubicBezTo>
                      <a:pt x="44" y="0"/>
                      <a:pt x="0" y="82"/>
                      <a:pt x="4" y="182"/>
                    </a:cubicBezTo>
                    <a:cubicBezTo>
                      <a:pt x="4" y="182"/>
                      <a:pt x="88" y="172"/>
                      <a:pt x="134" y="166"/>
                    </a:cubicBezTo>
                    <a:cubicBezTo>
                      <a:pt x="180" y="160"/>
                      <a:pt x="226" y="190"/>
                      <a:pt x="248" y="98"/>
                    </a:cubicBezTo>
                    <a:cubicBezTo>
                      <a:pt x="270" y="6"/>
                      <a:pt x="248" y="4"/>
                      <a:pt x="248" y="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 97"/>
              <p:cNvSpPr>
                <a:spLocks/>
              </p:cNvSpPr>
              <p:nvPr/>
            </p:nvSpPr>
            <p:spPr bwMode="auto">
              <a:xfrm>
                <a:off x="887" y="3215"/>
                <a:ext cx="65" cy="43"/>
              </a:xfrm>
              <a:custGeom>
                <a:avLst/>
                <a:gdLst>
                  <a:gd name="T0" fmla="*/ 2 w 86"/>
                  <a:gd name="T1" fmla="*/ 62 h 62"/>
                  <a:gd name="T2" fmla="*/ 62 w 86"/>
                  <a:gd name="T3" fmla="*/ 0 h 62"/>
                  <a:gd name="T4" fmla="*/ 80 w 86"/>
                  <a:gd name="T5" fmla="*/ 16 h 62"/>
                  <a:gd name="T6" fmla="*/ 86 w 86"/>
                  <a:gd name="T7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62">
                    <a:moveTo>
                      <a:pt x="2" y="62"/>
                    </a:moveTo>
                    <a:cubicBezTo>
                      <a:pt x="2" y="62"/>
                      <a:pt x="0" y="10"/>
                      <a:pt x="62" y="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50"/>
                      <a:pt x="86" y="50"/>
                      <a:pt x="86" y="50"/>
                    </a:cubicBezTo>
                  </a:path>
                </a:pathLst>
              </a:custGeom>
              <a:solidFill>
                <a:srgbClr val="FFFF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 98"/>
              <p:cNvSpPr>
                <a:spLocks/>
              </p:cNvSpPr>
              <p:nvPr/>
            </p:nvSpPr>
            <p:spPr bwMode="auto">
              <a:xfrm>
                <a:off x="887" y="3215"/>
                <a:ext cx="65" cy="43"/>
              </a:xfrm>
              <a:custGeom>
                <a:avLst/>
                <a:gdLst>
                  <a:gd name="T0" fmla="*/ 2 w 86"/>
                  <a:gd name="T1" fmla="*/ 62 h 62"/>
                  <a:gd name="T2" fmla="*/ 62 w 86"/>
                  <a:gd name="T3" fmla="*/ 0 h 62"/>
                  <a:gd name="T4" fmla="*/ 80 w 86"/>
                  <a:gd name="T5" fmla="*/ 16 h 62"/>
                  <a:gd name="T6" fmla="*/ 86 w 86"/>
                  <a:gd name="T7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62">
                    <a:moveTo>
                      <a:pt x="2" y="62"/>
                    </a:moveTo>
                    <a:cubicBezTo>
                      <a:pt x="2" y="62"/>
                      <a:pt x="0" y="10"/>
                      <a:pt x="62" y="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50"/>
                      <a:pt x="86" y="50"/>
                      <a:pt x="86" y="5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4" name="Freeform 99"/>
              <p:cNvSpPr>
                <a:spLocks/>
              </p:cNvSpPr>
              <p:nvPr/>
            </p:nvSpPr>
            <p:spPr bwMode="auto">
              <a:xfrm>
                <a:off x="715" y="3232"/>
                <a:ext cx="372" cy="222"/>
              </a:xfrm>
              <a:custGeom>
                <a:avLst/>
                <a:gdLst>
                  <a:gd name="T0" fmla="*/ 0 w 490"/>
                  <a:gd name="T1" fmla="*/ 164 h 318"/>
                  <a:gd name="T2" fmla="*/ 32 w 490"/>
                  <a:gd name="T3" fmla="*/ 240 h 318"/>
                  <a:gd name="T4" fmla="*/ 138 w 490"/>
                  <a:gd name="T5" fmla="*/ 200 h 318"/>
                  <a:gd name="T6" fmla="*/ 134 w 490"/>
                  <a:gd name="T7" fmla="*/ 244 h 318"/>
                  <a:gd name="T8" fmla="*/ 118 w 490"/>
                  <a:gd name="T9" fmla="*/ 274 h 318"/>
                  <a:gd name="T10" fmla="*/ 330 w 490"/>
                  <a:gd name="T11" fmla="*/ 290 h 318"/>
                  <a:gd name="T12" fmla="*/ 356 w 490"/>
                  <a:gd name="T13" fmla="*/ 230 h 318"/>
                  <a:gd name="T14" fmla="*/ 370 w 490"/>
                  <a:gd name="T15" fmla="*/ 204 h 318"/>
                  <a:gd name="T16" fmla="*/ 416 w 490"/>
                  <a:gd name="T17" fmla="*/ 236 h 318"/>
                  <a:gd name="T18" fmla="*/ 440 w 490"/>
                  <a:gd name="T19" fmla="*/ 230 h 318"/>
                  <a:gd name="T20" fmla="*/ 448 w 490"/>
                  <a:gd name="T21" fmla="*/ 244 h 318"/>
                  <a:gd name="T22" fmla="*/ 456 w 490"/>
                  <a:gd name="T23" fmla="*/ 250 h 318"/>
                  <a:gd name="T24" fmla="*/ 490 w 490"/>
                  <a:gd name="T25" fmla="*/ 180 h 318"/>
                  <a:gd name="T26" fmla="*/ 378 w 490"/>
                  <a:gd name="T27" fmla="*/ 38 h 318"/>
                  <a:gd name="T28" fmla="*/ 192 w 490"/>
                  <a:gd name="T29" fmla="*/ 48 h 318"/>
                  <a:gd name="T30" fmla="*/ 0 w 490"/>
                  <a:gd name="T31" fmla="*/ 164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318">
                    <a:moveTo>
                      <a:pt x="0" y="164"/>
                    </a:moveTo>
                    <a:cubicBezTo>
                      <a:pt x="0" y="164"/>
                      <a:pt x="38" y="208"/>
                      <a:pt x="32" y="240"/>
                    </a:cubicBezTo>
                    <a:cubicBezTo>
                      <a:pt x="32" y="240"/>
                      <a:pt x="120" y="210"/>
                      <a:pt x="138" y="200"/>
                    </a:cubicBezTo>
                    <a:cubicBezTo>
                      <a:pt x="138" y="200"/>
                      <a:pt x="148" y="228"/>
                      <a:pt x="134" y="244"/>
                    </a:cubicBezTo>
                    <a:cubicBezTo>
                      <a:pt x="120" y="260"/>
                      <a:pt x="118" y="274"/>
                      <a:pt x="118" y="274"/>
                    </a:cubicBezTo>
                    <a:cubicBezTo>
                      <a:pt x="118" y="274"/>
                      <a:pt x="242" y="318"/>
                      <a:pt x="330" y="290"/>
                    </a:cubicBezTo>
                    <a:cubicBezTo>
                      <a:pt x="330" y="290"/>
                      <a:pt x="334" y="258"/>
                      <a:pt x="356" y="230"/>
                    </a:cubicBezTo>
                    <a:cubicBezTo>
                      <a:pt x="378" y="202"/>
                      <a:pt x="370" y="204"/>
                      <a:pt x="370" y="204"/>
                    </a:cubicBezTo>
                    <a:cubicBezTo>
                      <a:pt x="416" y="236"/>
                      <a:pt x="416" y="236"/>
                      <a:pt x="416" y="236"/>
                    </a:cubicBezTo>
                    <a:cubicBezTo>
                      <a:pt x="440" y="230"/>
                      <a:pt x="440" y="230"/>
                      <a:pt x="440" y="230"/>
                    </a:cubicBezTo>
                    <a:cubicBezTo>
                      <a:pt x="448" y="244"/>
                      <a:pt x="448" y="244"/>
                      <a:pt x="448" y="244"/>
                    </a:cubicBezTo>
                    <a:cubicBezTo>
                      <a:pt x="456" y="250"/>
                      <a:pt x="456" y="250"/>
                      <a:pt x="456" y="250"/>
                    </a:cubicBezTo>
                    <a:cubicBezTo>
                      <a:pt x="490" y="180"/>
                      <a:pt x="490" y="180"/>
                      <a:pt x="490" y="180"/>
                    </a:cubicBezTo>
                    <a:cubicBezTo>
                      <a:pt x="490" y="180"/>
                      <a:pt x="418" y="70"/>
                      <a:pt x="378" y="38"/>
                    </a:cubicBezTo>
                    <a:cubicBezTo>
                      <a:pt x="338" y="6"/>
                      <a:pt x="262" y="0"/>
                      <a:pt x="192" y="48"/>
                    </a:cubicBezTo>
                    <a:cubicBezTo>
                      <a:pt x="122" y="96"/>
                      <a:pt x="0" y="164"/>
                      <a:pt x="0" y="164"/>
                    </a:cubicBezTo>
                    <a:close/>
                  </a:path>
                </a:pathLst>
              </a:custGeom>
              <a:solidFill>
                <a:srgbClr val="FF99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5" name="Freeform 100"/>
              <p:cNvSpPr>
                <a:spLocks/>
              </p:cNvSpPr>
              <p:nvPr/>
            </p:nvSpPr>
            <p:spPr bwMode="auto">
              <a:xfrm>
                <a:off x="817" y="2914"/>
                <a:ext cx="296" cy="357"/>
              </a:xfrm>
              <a:custGeom>
                <a:avLst/>
                <a:gdLst>
                  <a:gd name="T0" fmla="*/ 38 w 390"/>
                  <a:gd name="T1" fmla="*/ 174 h 510"/>
                  <a:gd name="T2" fmla="*/ 136 w 390"/>
                  <a:gd name="T3" fmla="*/ 68 h 510"/>
                  <a:gd name="T4" fmla="*/ 308 w 390"/>
                  <a:gd name="T5" fmla="*/ 82 h 510"/>
                  <a:gd name="T6" fmla="*/ 260 w 390"/>
                  <a:gd name="T7" fmla="*/ 496 h 510"/>
                  <a:gd name="T8" fmla="*/ 160 w 390"/>
                  <a:gd name="T9" fmla="*/ 486 h 510"/>
                  <a:gd name="T10" fmla="*/ 146 w 390"/>
                  <a:gd name="T11" fmla="*/ 428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0" h="510">
                    <a:moveTo>
                      <a:pt x="38" y="174"/>
                    </a:moveTo>
                    <a:cubicBezTo>
                      <a:pt x="38" y="174"/>
                      <a:pt x="0" y="34"/>
                      <a:pt x="136" y="68"/>
                    </a:cubicBezTo>
                    <a:cubicBezTo>
                      <a:pt x="136" y="68"/>
                      <a:pt x="246" y="0"/>
                      <a:pt x="308" y="82"/>
                    </a:cubicBezTo>
                    <a:cubicBezTo>
                      <a:pt x="370" y="164"/>
                      <a:pt x="390" y="396"/>
                      <a:pt x="260" y="496"/>
                    </a:cubicBezTo>
                    <a:cubicBezTo>
                      <a:pt x="260" y="496"/>
                      <a:pt x="184" y="510"/>
                      <a:pt x="160" y="486"/>
                    </a:cubicBezTo>
                    <a:cubicBezTo>
                      <a:pt x="146" y="428"/>
                      <a:pt x="146" y="428"/>
                      <a:pt x="146" y="428"/>
                    </a:cubicBezTo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6" name="Freeform 101"/>
              <p:cNvSpPr>
                <a:spLocks/>
              </p:cNvSpPr>
              <p:nvPr/>
            </p:nvSpPr>
            <p:spPr bwMode="auto">
              <a:xfrm>
                <a:off x="817" y="2914"/>
                <a:ext cx="296" cy="357"/>
              </a:xfrm>
              <a:custGeom>
                <a:avLst/>
                <a:gdLst>
                  <a:gd name="T0" fmla="*/ 38 w 390"/>
                  <a:gd name="T1" fmla="*/ 174 h 510"/>
                  <a:gd name="T2" fmla="*/ 136 w 390"/>
                  <a:gd name="T3" fmla="*/ 68 h 510"/>
                  <a:gd name="T4" fmla="*/ 308 w 390"/>
                  <a:gd name="T5" fmla="*/ 82 h 510"/>
                  <a:gd name="T6" fmla="*/ 260 w 390"/>
                  <a:gd name="T7" fmla="*/ 496 h 510"/>
                  <a:gd name="T8" fmla="*/ 160 w 390"/>
                  <a:gd name="T9" fmla="*/ 486 h 510"/>
                  <a:gd name="T10" fmla="*/ 146 w 390"/>
                  <a:gd name="T11" fmla="*/ 428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0" h="510">
                    <a:moveTo>
                      <a:pt x="38" y="174"/>
                    </a:moveTo>
                    <a:cubicBezTo>
                      <a:pt x="38" y="174"/>
                      <a:pt x="0" y="34"/>
                      <a:pt x="136" y="68"/>
                    </a:cubicBezTo>
                    <a:cubicBezTo>
                      <a:pt x="136" y="68"/>
                      <a:pt x="246" y="0"/>
                      <a:pt x="308" y="82"/>
                    </a:cubicBezTo>
                    <a:cubicBezTo>
                      <a:pt x="370" y="164"/>
                      <a:pt x="390" y="396"/>
                      <a:pt x="260" y="496"/>
                    </a:cubicBezTo>
                    <a:cubicBezTo>
                      <a:pt x="260" y="496"/>
                      <a:pt x="184" y="510"/>
                      <a:pt x="160" y="486"/>
                    </a:cubicBezTo>
                    <a:cubicBezTo>
                      <a:pt x="146" y="428"/>
                      <a:pt x="146" y="428"/>
                      <a:pt x="146" y="42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102"/>
              <p:cNvSpPr>
                <a:spLocks/>
              </p:cNvSpPr>
              <p:nvPr/>
            </p:nvSpPr>
            <p:spPr bwMode="auto">
              <a:xfrm>
                <a:off x="800" y="2997"/>
                <a:ext cx="159" cy="217"/>
              </a:xfrm>
              <a:custGeom>
                <a:avLst/>
                <a:gdLst>
                  <a:gd name="T0" fmla="*/ 100 w 210"/>
                  <a:gd name="T1" fmla="*/ 0 h 310"/>
                  <a:gd name="T2" fmla="*/ 152 w 210"/>
                  <a:gd name="T3" fmla="*/ 178 h 310"/>
                  <a:gd name="T4" fmla="*/ 200 w 210"/>
                  <a:gd name="T5" fmla="*/ 174 h 310"/>
                  <a:gd name="T6" fmla="*/ 168 w 210"/>
                  <a:gd name="T7" fmla="*/ 226 h 310"/>
                  <a:gd name="T8" fmla="*/ 168 w 210"/>
                  <a:gd name="T9" fmla="*/ 310 h 310"/>
                  <a:gd name="T10" fmla="*/ 108 w 210"/>
                  <a:gd name="T11" fmla="*/ 296 h 310"/>
                  <a:gd name="T12" fmla="*/ 124 w 210"/>
                  <a:gd name="T13" fmla="*/ 248 h 310"/>
                  <a:gd name="T14" fmla="*/ 82 w 210"/>
                  <a:gd name="T15" fmla="*/ 272 h 310"/>
                  <a:gd name="T16" fmla="*/ 58 w 210"/>
                  <a:gd name="T17" fmla="*/ 242 h 310"/>
                  <a:gd name="T18" fmla="*/ 8 w 210"/>
                  <a:gd name="T19" fmla="*/ 208 h 310"/>
                  <a:gd name="T20" fmla="*/ 36 w 210"/>
                  <a:gd name="T21" fmla="*/ 148 h 310"/>
                  <a:gd name="T22" fmla="*/ 100 w 210"/>
                  <a:gd name="T2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0" h="310">
                    <a:moveTo>
                      <a:pt x="100" y="0"/>
                    </a:moveTo>
                    <a:cubicBezTo>
                      <a:pt x="152" y="178"/>
                      <a:pt x="152" y="178"/>
                      <a:pt x="152" y="178"/>
                    </a:cubicBezTo>
                    <a:cubicBezTo>
                      <a:pt x="152" y="178"/>
                      <a:pt x="190" y="152"/>
                      <a:pt x="200" y="174"/>
                    </a:cubicBezTo>
                    <a:cubicBezTo>
                      <a:pt x="210" y="196"/>
                      <a:pt x="168" y="226"/>
                      <a:pt x="168" y="226"/>
                    </a:cubicBezTo>
                    <a:cubicBezTo>
                      <a:pt x="168" y="310"/>
                      <a:pt x="168" y="310"/>
                      <a:pt x="168" y="310"/>
                    </a:cubicBezTo>
                    <a:cubicBezTo>
                      <a:pt x="168" y="310"/>
                      <a:pt x="120" y="306"/>
                      <a:pt x="108" y="296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2" y="272"/>
                      <a:pt x="60" y="250"/>
                      <a:pt x="58" y="242"/>
                    </a:cubicBezTo>
                    <a:cubicBezTo>
                      <a:pt x="58" y="242"/>
                      <a:pt x="16" y="248"/>
                      <a:pt x="8" y="208"/>
                    </a:cubicBezTo>
                    <a:cubicBezTo>
                      <a:pt x="0" y="168"/>
                      <a:pt x="36" y="148"/>
                      <a:pt x="36" y="148"/>
                    </a:cubicBezTo>
                    <a:cubicBezTo>
                      <a:pt x="36" y="148"/>
                      <a:pt x="28" y="22"/>
                      <a:pt x="100" y="0"/>
                    </a:cubicBezTo>
                    <a:close/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8" name="Freeform 103"/>
              <p:cNvSpPr>
                <a:spLocks/>
              </p:cNvSpPr>
              <p:nvPr/>
            </p:nvSpPr>
            <p:spPr bwMode="auto">
              <a:xfrm>
                <a:off x="846" y="3053"/>
                <a:ext cx="28" cy="17"/>
              </a:xfrm>
              <a:custGeom>
                <a:avLst/>
                <a:gdLst>
                  <a:gd name="T0" fmla="*/ 0 w 38"/>
                  <a:gd name="T1" fmla="*/ 18 h 24"/>
                  <a:gd name="T2" fmla="*/ 26 w 38"/>
                  <a:gd name="T3" fmla="*/ 2 h 24"/>
                  <a:gd name="T4" fmla="*/ 38 w 3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4">
                    <a:moveTo>
                      <a:pt x="0" y="18"/>
                    </a:moveTo>
                    <a:cubicBezTo>
                      <a:pt x="0" y="18"/>
                      <a:pt x="14" y="0"/>
                      <a:pt x="26" y="2"/>
                    </a:cubicBezTo>
                    <a:cubicBezTo>
                      <a:pt x="38" y="4"/>
                      <a:pt x="38" y="24"/>
                      <a:pt x="38" y="2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39" name="Line 104"/>
              <p:cNvSpPr>
                <a:spLocks noChangeShapeType="1"/>
              </p:cNvSpPr>
              <p:nvPr/>
            </p:nvSpPr>
            <p:spPr bwMode="auto">
              <a:xfrm flipH="1">
                <a:off x="853" y="3088"/>
                <a:ext cx="2" cy="10"/>
              </a:xfrm>
              <a:prstGeom prst="line">
                <a:avLst/>
              </a:pr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0" name="Freeform 105"/>
              <p:cNvSpPr>
                <a:spLocks/>
              </p:cNvSpPr>
              <p:nvPr/>
            </p:nvSpPr>
            <p:spPr bwMode="auto">
              <a:xfrm>
                <a:off x="1084" y="3201"/>
                <a:ext cx="56" cy="77"/>
              </a:xfrm>
              <a:custGeom>
                <a:avLst/>
                <a:gdLst>
                  <a:gd name="T0" fmla="*/ 70 w 74"/>
                  <a:gd name="T1" fmla="*/ 52 h 110"/>
                  <a:gd name="T2" fmla="*/ 40 w 74"/>
                  <a:gd name="T3" fmla="*/ 8 h 110"/>
                  <a:gd name="T4" fmla="*/ 0 w 74"/>
                  <a:gd name="T5" fmla="*/ 34 h 110"/>
                  <a:gd name="T6" fmla="*/ 30 w 74"/>
                  <a:gd name="T7" fmla="*/ 44 h 110"/>
                  <a:gd name="T8" fmla="*/ 6 w 74"/>
                  <a:gd name="T9" fmla="*/ 84 h 110"/>
                  <a:gd name="T10" fmla="*/ 66 w 74"/>
                  <a:gd name="T11" fmla="*/ 9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70" y="52"/>
                    </a:moveTo>
                    <a:cubicBezTo>
                      <a:pt x="70" y="52"/>
                      <a:pt x="74" y="16"/>
                      <a:pt x="40" y="8"/>
                    </a:cubicBezTo>
                    <a:cubicBezTo>
                      <a:pt x="6" y="0"/>
                      <a:pt x="0" y="34"/>
                      <a:pt x="0" y="3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6" y="84"/>
                      <a:pt x="40" y="110"/>
                      <a:pt x="66" y="96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1" name="Freeform 106"/>
              <p:cNvSpPr>
                <a:spLocks/>
              </p:cNvSpPr>
              <p:nvPr/>
            </p:nvSpPr>
            <p:spPr bwMode="auto">
              <a:xfrm>
                <a:off x="1084" y="3201"/>
                <a:ext cx="56" cy="77"/>
              </a:xfrm>
              <a:custGeom>
                <a:avLst/>
                <a:gdLst>
                  <a:gd name="T0" fmla="*/ 70 w 74"/>
                  <a:gd name="T1" fmla="*/ 52 h 110"/>
                  <a:gd name="T2" fmla="*/ 40 w 74"/>
                  <a:gd name="T3" fmla="*/ 8 h 110"/>
                  <a:gd name="T4" fmla="*/ 0 w 74"/>
                  <a:gd name="T5" fmla="*/ 34 h 110"/>
                  <a:gd name="T6" fmla="*/ 30 w 74"/>
                  <a:gd name="T7" fmla="*/ 44 h 110"/>
                  <a:gd name="T8" fmla="*/ 6 w 74"/>
                  <a:gd name="T9" fmla="*/ 84 h 110"/>
                  <a:gd name="T10" fmla="*/ 66 w 74"/>
                  <a:gd name="T11" fmla="*/ 9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10">
                    <a:moveTo>
                      <a:pt x="70" y="52"/>
                    </a:moveTo>
                    <a:cubicBezTo>
                      <a:pt x="70" y="52"/>
                      <a:pt x="74" y="16"/>
                      <a:pt x="40" y="8"/>
                    </a:cubicBezTo>
                    <a:cubicBezTo>
                      <a:pt x="6" y="0"/>
                      <a:pt x="0" y="34"/>
                      <a:pt x="0" y="3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6" y="84"/>
                      <a:pt x="40" y="110"/>
                      <a:pt x="66" y="9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2" name="Freeform 107"/>
              <p:cNvSpPr>
                <a:spLocks/>
              </p:cNvSpPr>
              <p:nvPr/>
            </p:nvSpPr>
            <p:spPr bwMode="auto">
              <a:xfrm>
                <a:off x="1126" y="3237"/>
                <a:ext cx="142" cy="87"/>
              </a:xfrm>
              <a:custGeom>
                <a:avLst/>
                <a:gdLst>
                  <a:gd name="T0" fmla="*/ 174 w 186"/>
                  <a:gd name="T1" fmla="*/ 8 h 124"/>
                  <a:gd name="T2" fmla="*/ 14 w 186"/>
                  <a:gd name="T3" fmla="*/ 0 h 124"/>
                  <a:gd name="T4" fmla="*/ 0 w 186"/>
                  <a:gd name="T5" fmla="*/ 44 h 124"/>
                  <a:gd name="T6" fmla="*/ 126 w 186"/>
                  <a:gd name="T7" fmla="*/ 124 h 124"/>
                  <a:gd name="T8" fmla="*/ 186 w 186"/>
                  <a:gd name="T9" fmla="*/ 8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24">
                    <a:moveTo>
                      <a:pt x="174" y="8"/>
                    </a:moveTo>
                    <a:cubicBezTo>
                      <a:pt x="174" y="8"/>
                      <a:pt x="80" y="36"/>
                      <a:pt x="14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66" y="118"/>
                      <a:pt x="126" y="124"/>
                    </a:cubicBezTo>
                    <a:cubicBezTo>
                      <a:pt x="186" y="82"/>
                      <a:pt x="186" y="82"/>
                      <a:pt x="186" y="82"/>
                    </a:cubicBezTo>
                  </a:path>
                </a:pathLst>
              </a:custGeom>
              <a:solidFill>
                <a:srgbClr val="97FF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3" name="Freeform 108"/>
              <p:cNvSpPr>
                <a:spLocks/>
              </p:cNvSpPr>
              <p:nvPr/>
            </p:nvSpPr>
            <p:spPr bwMode="auto">
              <a:xfrm>
                <a:off x="1126" y="3237"/>
                <a:ext cx="142" cy="87"/>
              </a:xfrm>
              <a:custGeom>
                <a:avLst/>
                <a:gdLst>
                  <a:gd name="T0" fmla="*/ 174 w 186"/>
                  <a:gd name="T1" fmla="*/ 8 h 124"/>
                  <a:gd name="T2" fmla="*/ 14 w 186"/>
                  <a:gd name="T3" fmla="*/ 0 h 124"/>
                  <a:gd name="T4" fmla="*/ 0 w 186"/>
                  <a:gd name="T5" fmla="*/ 44 h 124"/>
                  <a:gd name="T6" fmla="*/ 126 w 186"/>
                  <a:gd name="T7" fmla="*/ 124 h 124"/>
                  <a:gd name="T8" fmla="*/ 186 w 186"/>
                  <a:gd name="T9" fmla="*/ 8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124">
                    <a:moveTo>
                      <a:pt x="174" y="8"/>
                    </a:moveTo>
                    <a:cubicBezTo>
                      <a:pt x="174" y="8"/>
                      <a:pt x="80" y="36"/>
                      <a:pt x="14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66" y="118"/>
                      <a:pt x="126" y="124"/>
                    </a:cubicBezTo>
                    <a:cubicBezTo>
                      <a:pt x="186" y="82"/>
                      <a:pt x="186" y="82"/>
                      <a:pt x="186" y="8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4" name="Freeform 109"/>
              <p:cNvSpPr>
                <a:spLocks/>
              </p:cNvSpPr>
              <p:nvPr/>
            </p:nvSpPr>
            <p:spPr bwMode="auto">
              <a:xfrm>
                <a:off x="1249" y="3207"/>
                <a:ext cx="73" cy="74"/>
              </a:xfrm>
              <a:custGeom>
                <a:avLst/>
                <a:gdLst>
                  <a:gd name="T0" fmla="*/ 0 w 96"/>
                  <a:gd name="T1" fmla="*/ 106 h 106"/>
                  <a:gd name="T2" fmla="*/ 34 w 96"/>
                  <a:gd name="T3" fmla="*/ 30 h 106"/>
                  <a:gd name="T4" fmla="*/ 86 w 96"/>
                  <a:gd name="T5" fmla="*/ 0 h 106"/>
                  <a:gd name="T6" fmla="*/ 96 w 96"/>
                  <a:gd name="T7" fmla="*/ 3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06">
                    <a:moveTo>
                      <a:pt x="0" y="106"/>
                    </a:moveTo>
                    <a:cubicBezTo>
                      <a:pt x="0" y="106"/>
                      <a:pt x="0" y="50"/>
                      <a:pt x="34" y="30"/>
                    </a:cubicBezTo>
                    <a:cubicBezTo>
                      <a:pt x="68" y="10"/>
                      <a:pt x="86" y="0"/>
                      <a:pt x="86" y="0"/>
                    </a:cubicBezTo>
                    <a:cubicBezTo>
                      <a:pt x="96" y="34"/>
                      <a:pt x="96" y="34"/>
                      <a:pt x="96" y="34"/>
                    </a:cubicBezTo>
                  </a:path>
                </a:pathLst>
              </a:custGeom>
              <a:solidFill>
                <a:srgbClr val="FFFFFF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5" name="Freeform 110"/>
              <p:cNvSpPr>
                <a:spLocks/>
              </p:cNvSpPr>
              <p:nvPr/>
            </p:nvSpPr>
            <p:spPr bwMode="auto">
              <a:xfrm>
                <a:off x="1249" y="3207"/>
                <a:ext cx="73" cy="74"/>
              </a:xfrm>
              <a:custGeom>
                <a:avLst/>
                <a:gdLst>
                  <a:gd name="T0" fmla="*/ 0 w 96"/>
                  <a:gd name="T1" fmla="*/ 106 h 106"/>
                  <a:gd name="T2" fmla="*/ 34 w 96"/>
                  <a:gd name="T3" fmla="*/ 30 h 106"/>
                  <a:gd name="T4" fmla="*/ 86 w 96"/>
                  <a:gd name="T5" fmla="*/ 0 h 106"/>
                  <a:gd name="T6" fmla="*/ 96 w 96"/>
                  <a:gd name="T7" fmla="*/ 3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06">
                    <a:moveTo>
                      <a:pt x="0" y="106"/>
                    </a:moveTo>
                    <a:cubicBezTo>
                      <a:pt x="0" y="106"/>
                      <a:pt x="0" y="50"/>
                      <a:pt x="34" y="30"/>
                    </a:cubicBezTo>
                    <a:cubicBezTo>
                      <a:pt x="68" y="10"/>
                      <a:pt x="86" y="0"/>
                      <a:pt x="86" y="0"/>
                    </a:cubicBezTo>
                    <a:cubicBezTo>
                      <a:pt x="96" y="34"/>
                      <a:pt x="96" y="34"/>
                      <a:pt x="96" y="3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6" name="Freeform 111"/>
              <p:cNvSpPr>
                <a:spLocks/>
              </p:cNvSpPr>
              <p:nvPr/>
            </p:nvSpPr>
            <p:spPr bwMode="auto">
              <a:xfrm>
                <a:off x="1139" y="2966"/>
                <a:ext cx="250" cy="298"/>
              </a:xfrm>
              <a:custGeom>
                <a:avLst/>
                <a:gdLst>
                  <a:gd name="T0" fmla="*/ 98 w 330"/>
                  <a:gd name="T1" fmla="*/ 0 h 426"/>
                  <a:gd name="T2" fmla="*/ 58 w 330"/>
                  <a:gd name="T3" fmla="*/ 144 h 426"/>
                  <a:gd name="T4" fmla="*/ 4 w 330"/>
                  <a:gd name="T5" fmla="*/ 190 h 426"/>
                  <a:gd name="T6" fmla="*/ 40 w 330"/>
                  <a:gd name="T7" fmla="*/ 242 h 426"/>
                  <a:gd name="T8" fmla="*/ 38 w 330"/>
                  <a:gd name="T9" fmla="*/ 342 h 426"/>
                  <a:gd name="T10" fmla="*/ 120 w 330"/>
                  <a:gd name="T11" fmla="*/ 280 h 426"/>
                  <a:gd name="T12" fmla="*/ 74 w 330"/>
                  <a:gd name="T13" fmla="*/ 378 h 426"/>
                  <a:gd name="T14" fmla="*/ 224 w 330"/>
                  <a:gd name="T15" fmla="*/ 344 h 426"/>
                  <a:gd name="T16" fmla="*/ 330 w 330"/>
                  <a:gd name="T17" fmla="*/ 162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426">
                    <a:moveTo>
                      <a:pt x="98" y="0"/>
                    </a:moveTo>
                    <a:cubicBezTo>
                      <a:pt x="98" y="0"/>
                      <a:pt x="62" y="86"/>
                      <a:pt x="58" y="144"/>
                    </a:cubicBezTo>
                    <a:cubicBezTo>
                      <a:pt x="58" y="144"/>
                      <a:pt x="8" y="142"/>
                      <a:pt x="4" y="190"/>
                    </a:cubicBezTo>
                    <a:cubicBezTo>
                      <a:pt x="0" y="238"/>
                      <a:pt x="40" y="242"/>
                      <a:pt x="40" y="242"/>
                    </a:cubicBezTo>
                    <a:cubicBezTo>
                      <a:pt x="40" y="242"/>
                      <a:pt x="6" y="322"/>
                      <a:pt x="38" y="342"/>
                    </a:cubicBezTo>
                    <a:cubicBezTo>
                      <a:pt x="38" y="342"/>
                      <a:pt x="110" y="314"/>
                      <a:pt x="120" y="280"/>
                    </a:cubicBezTo>
                    <a:cubicBezTo>
                      <a:pt x="120" y="280"/>
                      <a:pt x="106" y="350"/>
                      <a:pt x="74" y="378"/>
                    </a:cubicBezTo>
                    <a:cubicBezTo>
                      <a:pt x="74" y="378"/>
                      <a:pt x="166" y="426"/>
                      <a:pt x="224" y="344"/>
                    </a:cubicBezTo>
                    <a:cubicBezTo>
                      <a:pt x="330" y="162"/>
                      <a:pt x="330" y="162"/>
                      <a:pt x="330" y="162"/>
                    </a:cubicBezTo>
                  </a:path>
                </a:pathLst>
              </a:custGeom>
              <a:solidFill>
                <a:srgbClr val="FFE6BE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7" name="Freeform 112"/>
              <p:cNvSpPr>
                <a:spLocks/>
              </p:cNvSpPr>
              <p:nvPr/>
            </p:nvSpPr>
            <p:spPr bwMode="auto">
              <a:xfrm>
                <a:off x="1139" y="2966"/>
                <a:ext cx="250" cy="298"/>
              </a:xfrm>
              <a:custGeom>
                <a:avLst/>
                <a:gdLst>
                  <a:gd name="T0" fmla="*/ 98 w 330"/>
                  <a:gd name="T1" fmla="*/ 0 h 426"/>
                  <a:gd name="T2" fmla="*/ 58 w 330"/>
                  <a:gd name="T3" fmla="*/ 144 h 426"/>
                  <a:gd name="T4" fmla="*/ 4 w 330"/>
                  <a:gd name="T5" fmla="*/ 190 h 426"/>
                  <a:gd name="T6" fmla="*/ 40 w 330"/>
                  <a:gd name="T7" fmla="*/ 242 h 426"/>
                  <a:gd name="T8" fmla="*/ 38 w 330"/>
                  <a:gd name="T9" fmla="*/ 342 h 426"/>
                  <a:gd name="T10" fmla="*/ 120 w 330"/>
                  <a:gd name="T11" fmla="*/ 280 h 426"/>
                  <a:gd name="T12" fmla="*/ 74 w 330"/>
                  <a:gd name="T13" fmla="*/ 378 h 426"/>
                  <a:gd name="T14" fmla="*/ 224 w 330"/>
                  <a:gd name="T15" fmla="*/ 344 h 426"/>
                  <a:gd name="T16" fmla="*/ 330 w 330"/>
                  <a:gd name="T17" fmla="*/ 162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426">
                    <a:moveTo>
                      <a:pt x="98" y="0"/>
                    </a:moveTo>
                    <a:cubicBezTo>
                      <a:pt x="98" y="0"/>
                      <a:pt x="62" y="86"/>
                      <a:pt x="58" y="144"/>
                    </a:cubicBezTo>
                    <a:cubicBezTo>
                      <a:pt x="58" y="144"/>
                      <a:pt x="8" y="142"/>
                      <a:pt x="4" y="190"/>
                    </a:cubicBezTo>
                    <a:cubicBezTo>
                      <a:pt x="0" y="238"/>
                      <a:pt x="40" y="242"/>
                      <a:pt x="40" y="242"/>
                    </a:cubicBezTo>
                    <a:cubicBezTo>
                      <a:pt x="40" y="242"/>
                      <a:pt x="6" y="322"/>
                      <a:pt x="38" y="342"/>
                    </a:cubicBezTo>
                    <a:cubicBezTo>
                      <a:pt x="38" y="342"/>
                      <a:pt x="110" y="314"/>
                      <a:pt x="120" y="280"/>
                    </a:cubicBezTo>
                    <a:cubicBezTo>
                      <a:pt x="120" y="280"/>
                      <a:pt x="106" y="350"/>
                      <a:pt x="74" y="378"/>
                    </a:cubicBezTo>
                    <a:cubicBezTo>
                      <a:pt x="74" y="378"/>
                      <a:pt x="166" y="426"/>
                      <a:pt x="224" y="344"/>
                    </a:cubicBezTo>
                    <a:cubicBezTo>
                      <a:pt x="330" y="162"/>
                      <a:pt x="330" y="162"/>
                      <a:pt x="330" y="162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8" name="Freeform 113"/>
              <p:cNvSpPr>
                <a:spLocks/>
              </p:cNvSpPr>
              <p:nvPr/>
            </p:nvSpPr>
            <p:spPr bwMode="auto">
              <a:xfrm>
                <a:off x="1170" y="2917"/>
                <a:ext cx="296" cy="294"/>
              </a:xfrm>
              <a:custGeom>
                <a:avLst/>
                <a:gdLst>
                  <a:gd name="T0" fmla="*/ 156 w 390"/>
                  <a:gd name="T1" fmla="*/ 368 h 420"/>
                  <a:gd name="T2" fmla="*/ 192 w 390"/>
                  <a:gd name="T3" fmla="*/ 420 h 420"/>
                  <a:gd name="T4" fmla="*/ 292 w 390"/>
                  <a:gd name="T5" fmla="*/ 150 h 420"/>
                  <a:gd name="T6" fmla="*/ 230 w 390"/>
                  <a:gd name="T7" fmla="*/ 66 h 420"/>
                  <a:gd name="T8" fmla="*/ 132 w 390"/>
                  <a:gd name="T9" fmla="*/ 40 h 420"/>
                  <a:gd name="T10" fmla="*/ 76 w 390"/>
                  <a:gd name="T11" fmla="*/ 6 h 420"/>
                  <a:gd name="T12" fmla="*/ 6 w 390"/>
                  <a:gd name="T13" fmla="*/ 66 h 420"/>
                  <a:gd name="T14" fmla="*/ 44 w 390"/>
                  <a:gd name="T15" fmla="*/ 106 h 420"/>
                  <a:gd name="T16" fmla="*/ 100 w 390"/>
                  <a:gd name="T17" fmla="*/ 118 h 420"/>
                  <a:gd name="T18" fmla="*/ 156 w 390"/>
                  <a:gd name="T19" fmla="*/ 160 h 420"/>
                  <a:gd name="T20" fmla="*/ 150 w 390"/>
                  <a:gd name="T21" fmla="*/ 298 h 420"/>
                  <a:gd name="T22" fmla="*/ 186 w 390"/>
                  <a:gd name="T23" fmla="*/ 298 h 420"/>
                  <a:gd name="T24" fmla="*/ 156 w 390"/>
                  <a:gd name="T25" fmla="*/ 368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0" h="420">
                    <a:moveTo>
                      <a:pt x="156" y="368"/>
                    </a:moveTo>
                    <a:cubicBezTo>
                      <a:pt x="192" y="420"/>
                      <a:pt x="192" y="420"/>
                      <a:pt x="192" y="420"/>
                    </a:cubicBezTo>
                    <a:cubicBezTo>
                      <a:pt x="192" y="420"/>
                      <a:pt x="390" y="258"/>
                      <a:pt x="292" y="150"/>
                    </a:cubicBezTo>
                    <a:cubicBezTo>
                      <a:pt x="292" y="150"/>
                      <a:pt x="300" y="70"/>
                      <a:pt x="230" y="66"/>
                    </a:cubicBezTo>
                    <a:cubicBezTo>
                      <a:pt x="230" y="66"/>
                      <a:pt x="182" y="24"/>
                      <a:pt x="132" y="40"/>
                    </a:cubicBezTo>
                    <a:cubicBezTo>
                      <a:pt x="132" y="40"/>
                      <a:pt x="108" y="0"/>
                      <a:pt x="76" y="6"/>
                    </a:cubicBezTo>
                    <a:cubicBezTo>
                      <a:pt x="44" y="12"/>
                      <a:pt x="12" y="18"/>
                      <a:pt x="6" y="66"/>
                    </a:cubicBezTo>
                    <a:cubicBezTo>
                      <a:pt x="0" y="114"/>
                      <a:pt x="44" y="106"/>
                      <a:pt x="44" y="106"/>
                    </a:cubicBezTo>
                    <a:cubicBezTo>
                      <a:pt x="44" y="106"/>
                      <a:pt x="70" y="136"/>
                      <a:pt x="100" y="118"/>
                    </a:cubicBezTo>
                    <a:cubicBezTo>
                      <a:pt x="100" y="118"/>
                      <a:pt x="104" y="160"/>
                      <a:pt x="156" y="160"/>
                    </a:cubicBezTo>
                    <a:cubicBezTo>
                      <a:pt x="156" y="160"/>
                      <a:pt x="186" y="224"/>
                      <a:pt x="150" y="298"/>
                    </a:cubicBezTo>
                    <a:cubicBezTo>
                      <a:pt x="150" y="298"/>
                      <a:pt x="176" y="280"/>
                      <a:pt x="186" y="298"/>
                    </a:cubicBezTo>
                    <a:cubicBezTo>
                      <a:pt x="196" y="316"/>
                      <a:pt x="186" y="340"/>
                      <a:pt x="156" y="3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49" name="Freeform 114"/>
              <p:cNvSpPr>
                <a:spLocks/>
              </p:cNvSpPr>
              <p:nvPr/>
            </p:nvSpPr>
            <p:spPr bwMode="auto">
              <a:xfrm>
                <a:off x="1208" y="3012"/>
                <a:ext cx="23" cy="27"/>
              </a:xfrm>
              <a:custGeom>
                <a:avLst/>
                <a:gdLst>
                  <a:gd name="T0" fmla="*/ 0 w 30"/>
                  <a:gd name="T1" fmla="*/ 26 h 38"/>
                  <a:gd name="T2" fmla="*/ 30 w 30"/>
                  <a:gd name="T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0" h="38">
                    <a:moveTo>
                      <a:pt x="0" y="26"/>
                    </a:moveTo>
                    <a:cubicBezTo>
                      <a:pt x="0" y="26"/>
                      <a:pt x="20" y="0"/>
                      <a:pt x="30" y="3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0" name="Freeform 115"/>
              <p:cNvSpPr>
                <a:spLocks/>
              </p:cNvSpPr>
              <p:nvPr/>
            </p:nvSpPr>
            <p:spPr bwMode="auto">
              <a:xfrm>
                <a:off x="1193" y="3052"/>
                <a:ext cx="26" cy="37"/>
              </a:xfrm>
              <a:custGeom>
                <a:avLst/>
                <a:gdLst>
                  <a:gd name="T0" fmla="*/ 0 w 34"/>
                  <a:gd name="T1" fmla="*/ 48 h 54"/>
                  <a:gd name="T2" fmla="*/ 34 w 34"/>
                  <a:gd name="T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4" h="54">
                    <a:moveTo>
                      <a:pt x="0" y="48"/>
                    </a:moveTo>
                    <a:cubicBezTo>
                      <a:pt x="0" y="48"/>
                      <a:pt x="24" y="0"/>
                      <a:pt x="34" y="5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1" name="Freeform 116"/>
              <p:cNvSpPr>
                <a:spLocks/>
              </p:cNvSpPr>
              <p:nvPr/>
            </p:nvSpPr>
            <p:spPr bwMode="auto">
              <a:xfrm>
                <a:off x="1067" y="3678"/>
                <a:ext cx="88" cy="53"/>
              </a:xfrm>
              <a:custGeom>
                <a:avLst/>
                <a:gdLst>
                  <a:gd name="T0" fmla="*/ 52 w 116"/>
                  <a:gd name="T1" fmla="*/ 4 h 76"/>
                  <a:gd name="T2" fmla="*/ 0 w 116"/>
                  <a:gd name="T3" fmla="*/ 46 h 76"/>
                  <a:gd name="T4" fmla="*/ 60 w 116"/>
                  <a:gd name="T5" fmla="*/ 46 h 76"/>
                  <a:gd name="T6" fmla="*/ 108 w 116"/>
                  <a:gd name="T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76">
                    <a:moveTo>
                      <a:pt x="52" y="4"/>
                    </a:moveTo>
                    <a:cubicBezTo>
                      <a:pt x="52" y="4"/>
                      <a:pt x="0" y="36"/>
                      <a:pt x="0" y="46"/>
                    </a:cubicBezTo>
                    <a:cubicBezTo>
                      <a:pt x="0" y="56"/>
                      <a:pt x="60" y="46"/>
                      <a:pt x="60" y="46"/>
                    </a:cubicBezTo>
                    <a:cubicBezTo>
                      <a:pt x="60" y="46"/>
                      <a:pt x="116" y="76"/>
                      <a:pt x="108" y="0"/>
                    </a:cubicBezTo>
                  </a:path>
                </a:pathLst>
              </a:custGeom>
              <a:solidFill>
                <a:srgbClr val="FF9966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3" name="Freeform 117"/>
              <p:cNvSpPr>
                <a:spLocks/>
              </p:cNvSpPr>
              <p:nvPr/>
            </p:nvSpPr>
            <p:spPr bwMode="auto">
              <a:xfrm>
                <a:off x="1067" y="3678"/>
                <a:ext cx="88" cy="53"/>
              </a:xfrm>
              <a:custGeom>
                <a:avLst/>
                <a:gdLst>
                  <a:gd name="T0" fmla="*/ 52 w 116"/>
                  <a:gd name="T1" fmla="*/ 4 h 76"/>
                  <a:gd name="T2" fmla="*/ 0 w 116"/>
                  <a:gd name="T3" fmla="*/ 46 h 76"/>
                  <a:gd name="T4" fmla="*/ 60 w 116"/>
                  <a:gd name="T5" fmla="*/ 46 h 76"/>
                  <a:gd name="T6" fmla="*/ 108 w 116"/>
                  <a:gd name="T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76">
                    <a:moveTo>
                      <a:pt x="52" y="4"/>
                    </a:moveTo>
                    <a:cubicBezTo>
                      <a:pt x="52" y="4"/>
                      <a:pt x="0" y="36"/>
                      <a:pt x="0" y="46"/>
                    </a:cubicBezTo>
                    <a:cubicBezTo>
                      <a:pt x="0" y="56"/>
                      <a:pt x="60" y="46"/>
                      <a:pt x="60" y="46"/>
                    </a:cubicBezTo>
                    <a:cubicBezTo>
                      <a:pt x="60" y="46"/>
                      <a:pt x="116" y="76"/>
                      <a:pt x="10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4" name="Freeform 118"/>
              <p:cNvSpPr>
                <a:spLocks/>
              </p:cNvSpPr>
              <p:nvPr/>
            </p:nvSpPr>
            <p:spPr bwMode="auto">
              <a:xfrm>
                <a:off x="1186" y="3651"/>
                <a:ext cx="101" cy="62"/>
              </a:xfrm>
              <a:custGeom>
                <a:avLst/>
                <a:gdLst>
                  <a:gd name="T0" fmla="*/ 64 w 134"/>
                  <a:gd name="T1" fmla="*/ 42 h 88"/>
                  <a:gd name="T2" fmla="*/ 22 w 134"/>
                  <a:gd name="T3" fmla="*/ 74 h 88"/>
                  <a:gd name="T4" fmla="*/ 58 w 134"/>
                  <a:gd name="T5" fmla="*/ 88 h 88"/>
                  <a:gd name="T6" fmla="*/ 76 w 134"/>
                  <a:gd name="T7" fmla="*/ 80 h 88"/>
                  <a:gd name="T8" fmla="*/ 126 w 134"/>
                  <a:gd name="T9" fmla="*/ 46 h 88"/>
                  <a:gd name="T10" fmla="*/ 106 w 134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88">
                    <a:moveTo>
                      <a:pt x="64" y="42"/>
                    </a:moveTo>
                    <a:cubicBezTo>
                      <a:pt x="64" y="42"/>
                      <a:pt x="44" y="68"/>
                      <a:pt x="22" y="74"/>
                    </a:cubicBezTo>
                    <a:cubicBezTo>
                      <a:pt x="0" y="80"/>
                      <a:pt x="58" y="88"/>
                      <a:pt x="58" y="88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134" y="80"/>
                      <a:pt x="126" y="46"/>
                    </a:cubicBezTo>
                    <a:cubicBezTo>
                      <a:pt x="118" y="12"/>
                      <a:pt x="106" y="0"/>
                      <a:pt x="106" y="0"/>
                    </a:cubicBezTo>
                  </a:path>
                </a:pathLst>
              </a:custGeom>
              <a:solidFill>
                <a:srgbClr val="FF9966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5" name="Freeform 119"/>
              <p:cNvSpPr>
                <a:spLocks/>
              </p:cNvSpPr>
              <p:nvPr/>
            </p:nvSpPr>
            <p:spPr bwMode="auto">
              <a:xfrm>
                <a:off x="1186" y="3651"/>
                <a:ext cx="101" cy="62"/>
              </a:xfrm>
              <a:custGeom>
                <a:avLst/>
                <a:gdLst>
                  <a:gd name="T0" fmla="*/ 64 w 134"/>
                  <a:gd name="T1" fmla="*/ 42 h 88"/>
                  <a:gd name="T2" fmla="*/ 22 w 134"/>
                  <a:gd name="T3" fmla="*/ 74 h 88"/>
                  <a:gd name="T4" fmla="*/ 58 w 134"/>
                  <a:gd name="T5" fmla="*/ 88 h 88"/>
                  <a:gd name="T6" fmla="*/ 76 w 134"/>
                  <a:gd name="T7" fmla="*/ 80 h 88"/>
                  <a:gd name="T8" fmla="*/ 126 w 134"/>
                  <a:gd name="T9" fmla="*/ 46 h 88"/>
                  <a:gd name="T10" fmla="*/ 106 w 134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88">
                    <a:moveTo>
                      <a:pt x="64" y="42"/>
                    </a:moveTo>
                    <a:cubicBezTo>
                      <a:pt x="64" y="42"/>
                      <a:pt x="44" y="68"/>
                      <a:pt x="22" y="74"/>
                    </a:cubicBezTo>
                    <a:cubicBezTo>
                      <a:pt x="0" y="80"/>
                      <a:pt x="58" y="88"/>
                      <a:pt x="58" y="88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0"/>
                      <a:pt x="134" y="80"/>
                      <a:pt x="126" y="46"/>
                    </a:cubicBezTo>
                    <a:cubicBezTo>
                      <a:pt x="118" y="12"/>
                      <a:pt x="106" y="0"/>
                      <a:pt x="106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6" name="Freeform 120"/>
              <p:cNvSpPr>
                <a:spLocks/>
              </p:cNvSpPr>
              <p:nvPr/>
            </p:nvSpPr>
            <p:spPr bwMode="auto">
              <a:xfrm>
                <a:off x="1170" y="3496"/>
                <a:ext cx="151" cy="189"/>
              </a:xfrm>
              <a:custGeom>
                <a:avLst/>
                <a:gdLst>
                  <a:gd name="T0" fmla="*/ 198 w 198"/>
                  <a:gd name="T1" fmla="*/ 0 h 270"/>
                  <a:gd name="T2" fmla="*/ 126 w 198"/>
                  <a:gd name="T3" fmla="*/ 162 h 270"/>
                  <a:gd name="T4" fmla="*/ 142 w 198"/>
                  <a:gd name="T5" fmla="*/ 226 h 270"/>
                  <a:gd name="T6" fmla="*/ 68 w 198"/>
                  <a:gd name="T7" fmla="*/ 270 h 270"/>
                  <a:gd name="T8" fmla="*/ 44 w 198"/>
                  <a:gd name="T9" fmla="*/ 7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70">
                    <a:moveTo>
                      <a:pt x="198" y="0"/>
                    </a:moveTo>
                    <a:cubicBezTo>
                      <a:pt x="198" y="0"/>
                      <a:pt x="126" y="102"/>
                      <a:pt x="126" y="162"/>
                    </a:cubicBezTo>
                    <a:cubicBezTo>
                      <a:pt x="126" y="222"/>
                      <a:pt x="142" y="226"/>
                      <a:pt x="142" y="226"/>
                    </a:cubicBezTo>
                    <a:cubicBezTo>
                      <a:pt x="142" y="226"/>
                      <a:pt x="136" y="252"/>
                      <a:pt x="68" y="270"/>
                    </a:cubicBezTo>
                    <a:cubicBezTo>
                      <a:pt x="68" y="270"/>
                      <a:pt x="0" y="162"/>
                      <a:pt x="44" y="76"/>
                    </a:cubicBezTo>
                  </a:path>
                </a:pathLst>
              </a:custGeom>
              <a:solidFill>
                <a:srgbClr val="CCCC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7" name="Freeform 121"/>
              <p:cNvSpPr>
                <a:spLocks/>
              </p:cNvSpPr>
              <p:nvPr/>
            </p:nvSpPr>
            <p:spPr bwMode="auto">
              <a:xfrm>
                <a:off x="1170" y="3496"/>
                <a:ext cx="151" cy="189"/>
              </a:xfrm>
              <a:custGeom>
                <a:avLst/>
                <a:gdLst>
                  <a:gd name="T0" fmla="*/ 198 w 198"/>
                  <a:gd name="T1" fmla="*/ 0 h 270"/>
                  <a:gd name="T2" fmla="*/ 126 w 198"/>
                  <a:gd name="T3" fmla="*/ 162 h 270"/>
                  <a:gd name="T4" fmla="*/ 142 w 198"/>
                  <a:gd name="T5" fmla="*/ 226 h 270"/>
                  <a:gd name="T6" fmla="*/ 68 w 198"/>
                  <a:gd name="T7" fmla="*/ 270 h 270"/>
                  <a:gd name="T8" fmla="*/ 44 w 198"/>
                  <a:gd name="T9" fmla="*/ 7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70">
                    <a:moveTo>
                      <a:pt x="198" y="0"/>
                    </a:moveTo>
                    <a:cubicBezTo>
                      <a:pt x="198" y="0"/>
                      <a:pt x="126" y="102"/>
                      <a:pt x="126" y="162"/>
                    </a:cubicBezTo>
                    <a:cubicBezTo>
                      <a:pt x="126" y="222"/>
                      <a:pt x="142" y="226"/>
                      <a:pt x="142" y="226"/>
                    </a:cubicBezTo>
                    <a:cubicBezTo>
                      <a:pt x="142" y="226"/>
                      <a:pt x="136" y="252"/>
                      <a:pt x="68" y="270"/>
                    </a:cubicBezTo>
                    <a:cubicBezTo>
                      <a:pt x="68" y="270"/>
                      <a:pt x="0" y="162"/>
                      <a:pt x="44" y="76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8" name="Freeform 122"/>
              <p:cNvSpPr>
                <a:spLocks/>
              </p:cNvSpPr>
              <p:nvPr/>
            </p:nvSpPr>
            <p:spPr bwMode="auto">
              <a:xfrm>
                <a:off x="1102" y="3465"/>
                <a:ext cx="217" cy="233"/>
              </a:xfrm>
              <a:custGeom>
                <a:avLst/>
                <a:gdLst>
                  <a:gd name="T0" fmla="*/ 128 w 286"/>
                  <a:gd name="T1" fmla="*/ 0 h 332"/>
                  <a:gd name="T2" fmla="*/ 20 w 286"/>
                  <a:gd name="T3" fmla="*/ 180 h 332"/>
                  <a:gd name="T4" fmla="*/ 6 w 286"/>
                  <a:gd name="T5" fmla="*/ 308 h 332"/>
                  <a:gd name="T6" fmla="*/ 72 w 286"/>
                  <a:gd name="T7" fmla="*/ 294 h 332"/>
                  <a:gd name="T8" fmla="*/ 166 w 286"/>
                  <a:gd name="T9" fmla="*/ 150 h 332"/>
                  <a:gd name="T10" fmla="*/ 286 w 286"/>
                  <a:gd name="T11" fmla="*/ 3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332">
                    <a:moveTo>
                      <a:pt x="128" y="0"/>
                    </a:moveTo>
                    <a:cubicBezTo>
                      <a:pt x="128" y="0"/>
                      <a:pt x="40" y="108"/>
                      <a:pt x="20" y="180"/>
                    </a:cubicBezTo>
                    <a:cubicBezTo>
                      <a:pt x="0" y="252"/>
                      <a:pt x="6" y="308"/>
                      <a:pt x="6" y="308"/>
                    </a:cubicBezTo>
                    <a:cubicBezTo>
                      <a:pt x="6" y="308"/>
                      <a:pt x="82" y="332"/>
                      <a:pt x="72" y="294"/>
                    </a:cubicBezTo>
                    <a:cubicBezTo>
                      <a:pt x="72" y="294"/>
                      <a:pt x="86" y="198"/>
                      <a:pt x="166" y="150"/>
                    </a:cubicBezTo>
                    <a:cubicBezTo>
                      <a:pt x="246" y="102"/>
                      <a:pt x="286" y="34"/>
                      <a:pt x="286" y="34"/>
                    </a:cubicBezTo>
                  </a:path>
                </a:pathLst>
              </a:custGeom>
              <a:solidFill>
                <a:srgbClr val="CCCCCC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59" name="Freeform 123"/>
              <p:cNvSpPr>
                <a:spLocks/>
              </p:cNvSpPr>
              <p:nvPr/>
            </p:nvSpPr>
            <p:spPr bwMode="auto">
              <a:xfrm>
                <a:off x="1102" y="3465"/>
                <a:ext cx="217" cy="233"/>
              </a:xfrm>
              <a:custGeom>
                <a:avLst/>
                <a:gdLst>
                  <a:gd name="T0" fmla="*/ 128 w 286"/>
                  <a:gd name="T1" fmla="*/ 0 h 332"/>
                  <a:gd name="T2" fmla="*/ 20 w 286"/>
                  <a:gd name="T3" fmla="*/ 180 h 332"/>
                  <a:gd name="T4" fmla="*/ 6 w 286"/>
                  <a:gd name="T5" fmla="*/ 308 h 332"/>
                  <a:gd name="T6" fmla="*/ 72 w 286"/>
                  <a:gd name="T7" fmla="*/ 294 h 332"/>
                  <a:gd name="T8" fmla="*/ 166 w 286"/>
                  <a:gd name="T9" fmla="*/ 150 h 332"/>
                  <a:gd name="T10" fmla="*/ 286 w 286"/>
                  <a:gd name="T11" fmla="*/ 3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332">
                    <a:moveTo>
                      <a:pt x="128" y="0"/>
                    </a:moveTo>
                    <a:cubicBezTo>
                      <a:pt x="128" y="0"/>
                      <a:pt x="40" y="108"/>
                      <a:pt x="20" y="180"/>
                    </a:cubicBezTo>
                    <a:cubicBezTo>
                      <a:pt x="0" y="252"/>
                      <a:pt x="6" y="308"/>
                      <a:pt x="6" y="308"/>
                    </a:cubicBezTo>
                    <a:cubicBezTo>
                      <a:pt x="6" y="308"/>
                      <a:pt x="82" y="332"/>
                      <a:pt x="72" y="294"/>
                    </a:cubicBezTo>
                    <a:cubicBezTo>
                      <a:pt x="72" y="294"/>
                      <a:pt x="86" y="198"/>
                      <a:pt x="166" y="150"/>
                    </a:cubicBezTo>
                    <a:cubicBezTo>
                      <a:pt x="246" y="102"/>
                      <a:pt x="286" y="34"/>
                      <a:pt x="286" y="34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0" name="Freeform 124"/>
              <p:cNvSpPr>
                <a:spLocks/>
              </p:cNvSpPr>
              <p:nvPr/>
            </p:nvSpPr>
            <p:spPr bwMode="auto">
              <a:xfrm>
                <a:off x="1176" y="3230"/>
                <a:ext cx="231" cy="291"/>
              </a:xfrm>
              <a:custGeom>
                <a:avLst/>
                <a:gdLst>
                  <a:gd name="T0" fmla="*/ 192 w 304"/>
                  <a:gd name="T1" fmla="*/ 0 h 416"/>
                  <a:gd name="T2" fmla="*/ 116 w 304"/>
                  <a:gd name="T3" fmla="*/ 38 h 416"/>
                  <a:gd name="T4" fmla="*/ 100 w 304"/>
                  <a:gd name="T5" fmla="*/ 56 h 416"/>
                  <a:gd name="T6" fmla="*/ 0 w 304"/>
                  <a:gd name="T7" fmla="*/ 146 h 416"/>
                  <a:gd name="T8" fmla="*/ 0 w 304"/>
                  <a:gd name="T9" fmla="*/ 214 h 416"/>
                  <a:gd name="T10" fmla="*/ 76 w 304"/>
                  <a:gd name="T11" fmla="*/ 184 h 416"/>
                  <a:gd name="T12" fmla="*/ 22 w 304"/>
                  <a:gd name="T13" fmla="*/ 340 h 416"/>
                  <a:gd name="T14" fmla="*/ 208 w 304"/>
                  <a:gd name="T15" fmla="*/ 374 h 416"/>
                  <a:gd name="T16" fmla="*/ 192 w 304"/>
                  <a:gd name="T17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416">
                    <a:moveTo>
                      <a:pt x="192" y="0"/>
                    </a:moveTo>
                    <a:cubicBezTo>
                      <a:pt x="116" y="38"/>
                      <a:pt x="116" y="38"/>
                      <a:pt x="116" y="38"/>
                    </a:cubicBezTo>
                    <a:cubicBezTo>
                      <a:pt x="100" y="56"/>
                      <a:pt x="100" y="56"/>
                      <a:pt x="100" y="56"/>
                    </a:cubicBezTo>
                    <a:cubicBezTo>
                      <a:pt x="100" y="56"/>
                      <a:pt x="32" y="126"/>
                      <a:pt x="0" y="14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4"/>
                      <a:pt x="30" y="210"/>
                      <a:pt x="76" y="184"/>
                    </a:cubicBezTo>
                    <a:cubicBezTo>
                      <a:pt x="76" y="184"/>
                      <a:pt x="62" y="288"/>
                      <a:pt x="22" y="340"/>
                    </a:cubicBezTo>
                    <a:cubicBezTo>
                      <a:pt x="22" y="340"/>
                      <a:pt x="176" y="416"/>
                      <a:pt x="208" y="374"/>
                    </a:cubicBezTo>
                    <a:cubicBezTo>
                      <a:pt x="208" y="374"/>
                      <a:pt x="304" y="158"/>
                      <a:pt x="192" y="0"/>
                    </a:cubicBezTo>
                    <a:close/>
                  </a:path>
                </a:pathLst>
              </a:custGeom>
              <a:solidFill>
                <a:srgbClr val="97FF99"/>
              </a:solidFill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1" name="Freeform 125"/>
              <p:cNvSpPr>
                <a:spLocks/>
              </p:cNvSpPr>
              <p:nvPr/>
            </p:nvSpPr>
            <p:spPr bwMode="auto">
              <a:xfrm>
                <a:off x="1239" y="3300"/>
                <a:ext cx="66" cy="58"/>
              </a:xfrm>
              <a:custGeom>
                <a:avLst/>
                <a:gdLst>
                  <a:gd name="T0" fmla="*/ 0 w 88"/>
                  <a:gd name="T1" fmla="*/ 82 h 82"/>
                  <a:gd name="T2" fmla="*/ 88 w 88"/>
                  <a:gd name="T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8" h="82">
                    <a:moveTo>
                      <a:pt x="0" y="82"/>
                    </a:moveTo>
                    <a:cubicBezTo>
                      <a:pt x="0" y="82"/>
                      <a:pt x="80" y="50"/>
                      <a:pt x="88" y="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2" name="Freeform 126"/>
              <p:cNvSpPr>
                <a:spLocks/>
              </p:cNvSpPr>
              <p:nvPr/>
            </p:nvSpPr>
            <p:spPr bwMode="auto">
              <a:xfrm>
                <a:off x="1111" y="3286"/>
                <a:ext cx="307" cy="160"/>
              </a:xfrm>
              <a:custGeom>
                <a:avLst/>
                <a:gdLst>
                  <a:gd name="T0" fmla="*/ 346 w 404"/>
                  <a:gd name="T1" fmla="*/ 0 h 228"/>
                  <a:gd name="T2" fmla="*/ 400 w 404"/>
                  <a:gd name="T3" fmla="*/ 58 h 228"/>
                  <a:gd name="T4" fmla="*/ 0 w 404"/>
                  <a:gd name="T5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228">
                    <a:moveTo>
                      <a:pt x="346" y="0"/>
                    </a:moveTo>
                    <a:cubicBezTo>
                      <a:pt x="346" y="0"/>
                      <a:pt x="404" y="10"/>
                      <a:pt x="400" y="58"/>
                    </a:cubicBezTo>
                    <a:cubicBezTo>
                      <a:pt x="396" y="106"/>
                      <a:pt x="238" y="182"/>
                      <a:pt x="0" y="228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163" name="Freeform 127"/>
              <p:cNvSpPr>
                <a:spLocks/>
              </p:cNvSpPr>
              <p:nvPr/>
            </p:nvSpPr>
            <p:spPr bwMode="auto">
              <a:xfrm>
                <a:off x="1187" y="3394"/>
                <a:ext cx="188" cy="63"/>
              </a:xfrm>
              <a:custGeom>
                <a:avLst/>
                <a:gdLst>
                  <a:gd name="T0" fmla="*/ 248 w 248"/>
                  <a:gd name="T1" fmla="*/ 0 h 90"/>
                  <a:gd name="T2" fmla="*/ 0 w 248"/>
                  <a:gd name="T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8" h="90">
                    <a:moveTo>
                      <a:pt x="248" y="0"/>
                    </a:moveTo>
                    <a:cubicBezTo>
                      <a:pt x="248" y="0"/>
                      <a:pt x="102" y="68"/>
                      <a:pt x="0" y="90"/>
                    </a:cubicBezTo>
                  </a:path>
                </a:pathLst>
              </a:custGeom>
              <a:noFill/>
              <a:ln w="1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5546681" y="6324600"/>
              <a:ext cx="875727" cy="253398"/>
            </a:xfrm>
            <a:prstGeom prst="rect">
              <a:avLst/>
            </a:prstGeom>
            <a:noFill/>
          </p:spPr>
          <p:txBody>
            <a:bodyPr wrap="square" rtlCol="0">
              <a:prstTxWarp prst="textDeflateTop">
                <a:avLst/>
              </a:prstTxWarp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n-US" sz="700" b="1" spc="50" dirty="0">
                  <a:ln w="11430"/>
                  <a:solidFill>
                    <a:srgbClr val="00206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cs typeface="Arial" panose="020B0604020202020204" pitchFamily="34" charset="0"/>
                </a:rPr>
                <a:t>QCC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 rot="20900540">
            <a:off x="3275759" y="5002000"/>
            <a:ext cx="1359019" cy="597371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CurveDown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>
                <a:ln w="11430">
                  <a:solidFill>
                    <a:srgbClr val="6600FF"/>
                  </a:solidFill>
                </a:ln>
                <a:solidFill>
                  <a:srgbClr val="7030A0"/>
                </a:solidFill>
              </a:rPr>
              <a:t>Future</a:t>
            </a:r>
          </a:p>
          <a:p>
            <a:pPr algn="ctr"/>
            <a:r>
              <a:rPr lang="en-US" sz="2400" b="1" spc="50" dirty="0">
                <a:ln w="11430">
                  <a:solidFill>
                    <a:srgbClr val="6600FF"/>
                  </a:solidFill>
                </a:ln>
                <a:solidFill>
                  <a:srgbClr val="7030A0"/>
                </a:solidFill>
              </a:rPr>
              <a:t>Forward</a:t>
            </a:r>
          </a:p>
        </p:txBody>
      </p:sp>
      <p:graphicFrame>
        <p:nvGraphicFramePr>
          <p:cNvPr id="164" name="Chart 1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2939071"/>
              </p:ext>
            </p:extLst>
          </p:nvPr>
        </p:nvGraphicFramePr>
        <p:xfrm>
          <a:off x="5032097" y="1028984"/>
          <a:ext cx="3149849" cy="2343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65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-5055" y="16958"/>
            <a:ext cx="680646" cy="6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WordArt 55">
            <a:extLst>
              <a:ext uri="{FF2B5EF4-FFF2-40B4-BE49-F238E27FC236}">
                <a16:creationId xmlns:a16="http://schemas.microsoft.com/office/drawing/2014/main" id="{A4A2E0CA-66A1-4867-94D2-8BA6A7BB123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60001" y="3379531"/>
            <a:ext cx="3476244" cy="287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127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7030A0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Impact"/>
              </a:rPr>
              <a:t>NEGATIVE AND SOLUTION</a:t>
            </a:r>
          </a:p>
        </p:txBody>
      </p:sp>
      <p:sp>
        <p:nvSpPr>
          <p:cNvPr id="167" name="Rounded Rectangle 45">
            <a:extLst>
              <a:ext uri="{FF2B5EF4-FFF2-40B4-BE49-F238E27FC236}">
                <a16:creationId xmlns:a16="http://schemas.microsoft.com/office/drawing/2014/main" id="{292F3CF9-2ABF-4A5F-BD21-D94CF4A903C5}"/>
              </a:ext>
            </a:extLst>
          </p:cNvPr>
          <p:cNvSpPr/>
          <p:nvPr/>
        </p:nvSpPr>
        <p:spPr>
          <a:xfrm>
            <a:off x="5631324" y="3967939"/>
            <a:ext cx="1073331" cy="598526"/>
          </a:xfrm>
          <a:prstGeom prst="round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Negative</a:t>
            </a:r>
          </a:p>
        </p:txBody>
      </p:sp>
      <p:sp>
        <p:nvSpPr>
          <p:cNvPr id="168" name="Pentagon 46">
            <a:extLst>
              <a:ext uri="{FF2B5EF4-FFF2-40B4-BE49-F238E27FC236}">
                <a16:creationId xmlns:a16="http://schemas.microsoft.com/office/drawing/2014/main" id="{25534D5F-14A3-418C-9CC1-FC586472CD3D}"/>
              </a:ext>
            </a:extLst>
          </p:cNvPr>
          <p:cNvSpPr/>
          <p:nvPr/>
        </p:nvSpPr>
        <p:spPr>
          <a:xfrm>
            <a:off x="6751360" y="3974899"/>
            <a:ext cx="2623001" cy="591566"/>
          </a:xfrm>
          <a:prstGeom prst="homePlate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Members do not understand each other.</a:t>
            </a:r>
          </a:p>
        </p:txBody>
      </p:sp>
      <p:sp>
        <p:nvSpPr>
          <p:cNvPr id="169" name="WordArt 31">
            <a:extLst>
              <a:ext uri="{FF2B5EF4-FFF2-40B4-BE49-F238E27FC236}">
                <a16:creationId xmlns:a16="http://schemas.microsoft.com/office/drawing/2014/main" id="{C587EF5C-C74A-434C-92FD-D8E5B6EBEDC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236879" y="4047443"/>
            <a:ext cx="220907" cy="52798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8125"/>
              </a:avLst>
            </a:prstTxWarp>
            <a:scene3d>
              <a:camera prst="legacyObliqueTopRight"/>
              <a:lightRig rig="legacyFlat3" dir="b"/>
            </a:scene3d>
            <a:sp3d extrusionH="201600" prstMaterial="legacyMatte">
              <a:extrusionClr>
                <a:schemeClr val="accent3">
                  <a:lumMod val="60000"/>
                  <a:lumOff val="40000"/>
                </a:schemeClr>
              </a:extrusionClr>
            </a:sp3d>
          </a:bodyPr>
          <a:lstStyle/>
          <a:p>
            <a:r>
              <a:rPr lang="en-US" sz="3600" kern="10" dirty="0">
                <a:ln w="9525">
                  <a:round/>
                  <a:headEnd/>
                  <a:tailEnd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Impact"/>
              </a:rPr>
              <a:t>1</a:t>
            </a:r>
          </a:p>
        </p:txBody>
      </p:sp>
      <p:sp>
        <p:nvSpPr>
          <p:cNvPr id="170" name="Rounded Rectangle 47">
            <a:extLst>
              <a:ext uri="{FF2B5EF4-FFF2-40B4-BE49-F238E27FC236}">
                <a16:creationId xmlns:a16="http://schemas.microsoft.com/office/drawing/2014/main" id="{8780E252-3984-4C1C-91F0-2693F54EB2B5}"/>
              </a:ext>
            </a:extLst>
          </p:cNvPr>
          <p:cNvSpPr/>
          <p:nvPr/>
        </p:nvSpPr>
        <p:spPr>
          <a:xfrm>
            <a:off x="6077517" y="4601367"/>
            <a:ext cx="1073331" cy="598526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Solution</a:t>
            </a:r>
          </a:p>
        </p:txBody>
      </p:sp>
      <p:sp>
        <p:nvSpPr>
          <p:cNvPr id="171" name="Pentagon 48">
            <a:extLst>
              <a:ext uri="{FF2B5EF4-FFF2-40B4-BE49-F238E27FC236}">
                <a16:creationId xmlns:a16="http://schemas.microsoft.com/office/drawing/2014/main" id="{9D139944-C27E-4A5E-875B-18797044C00C}"/>
              </a:ext>
            </a:extLst>
          </p:cNvPr>
          <p:cNvSpPr/>
          <p:nvPr/>
        </p:nvSpPr>
        <p:spPr>
          <a:xfrm>
            <a:off x="7185248" y="4618233"/>
            <a:ext cx="2177049" cy="591566"/>
          </a:xfrm>
          <a:prstGeom prst="homePlat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Analyze deeply problem, clear all process.</a:t>
            </a:r>
          </a:p>
        </p:txBody>
      </p:sp>
      <p:sp>
        <p:nvSpPr>
          <p:cNvPr id="172" name="Rounded Rectangle 49">
            <a:extLst>
              <a:ext uri="{FF2B5EF4-FFF2-40B4-BE49-F238E27FC236}">
                <a16:creationId xmlns:a16="http://schemas.microsoft.com/office/drawing/2014/main" id="{F7D37576-3BBA-4DAA-82AC-A75DC1F51306}"/>
              </a:ext>
            </a:extLst>
          </p:cNvPr>
          <p:cNvSpPr/>
          <p:nvPr/>
        </p:nvSpPr>
        <p:spPr>
          <a:xfrm>
            <a:off x="5644533" y="5332507"/>
            <a:ext cx="1073331" cy="598526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Negative</a:t>
            </a:r>
          </a:p>
        </p:txBody>
      </p:sp>
      <p:sp>
        <p:nvSpPr>
          <p:cNvPr id="173" name="Pentagon 50">
            <a:extLst>
              <a:ext uri="{FF2B5EF4-FFF2-40B4-BE49-F238E27FC236}">
                <a16:creationId xmlns:a16="http://schemas.microsoft.com/office/drawing/2014/main" id="{49C4C4DA-4604-4A1D-96EE-43B048A52E8D}"/>
              </a:ext>
            </a:extLst>
          </p:cNvPr>
          <p:cNvSpPr/>
          <p:nvPr/>
        </p:nvSpPr>
        <p:spPr>
          <a:xfrm>
            <a:off x="6751360" y="5356081"/>
            <a:ext cx="2623001" cy="591566"/>
          </a:xfrm>
          <a:prstGeom prst="homePlat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Difficulty dividing work.</a:t>
            </a:r>
          </a:p>
        </p:txBody>
      </p:sp>
      <p:sp>
        <p:nvSpPr>
          <p:cNvPr id="174" name="WordArt 31">
            <a:extLst>
              <a:ext uri="{FF2B5EF4-FFF2-40B4-BE49-F238E27FC236}">
                <a16:creationId xmlns:a16="http://schemas.microsoft.com/office/drawing/2014/main" id="{482FE52C-25B5-4A2F-B7F6-AB53CEABC53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251344" y="5408467"/>
            <a:ext cx="220907" cy="52798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8125"/>
              </a:avLst>
            </a:prstTxWarp>
            <a:scene3d>
              <a:camera prst="legacyObliqueTopRight"/>
              <a:lightRig rig="legacyFlat3" dir="b"/>
            </a:scene3d>
            <a:sp3d extrusionH="201600" prstMaterial="legacyMatte">
              <a:extrusionClr>
                <a:schemeClr val="accent3">
                  <a:lumMod val="60000"/>
                  <a:lumOff val="40000"/>
                </a:schemeClr>
              </a:extrusionClr>
            </a:sp3d>
          </a:bodyPr>
          <a:lstStyle/>
          <a:p>
            <a:r>
              <a:rPr lang="en-US" sz="3600" kern="10" dirty="0">
                <a:ln w="9525">
                  <a:round/>
                  <a:headEnd/>
                  <a:tailEnd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Impact"/>
              </a:rPr>
              <a:t>2</a:t>
            </a:r>
          </a:p>
        </p:txBody>
      </p:sp>
      <p:sp>
        <p:nvSpPr>
          <p:cNvPr id="175" name="Rounded Rectangle 51">
            <a:extLst>
              <a:ext uri="{FF2B5EF4-FFF2-40B4-BE49-F238E27FC236}">
                <a16:creationId xmlns:a16="http://schemas.microsoft.com/office/drawing/2014/main" id="{4EDE7A0F-4C99-4585-A8AF-72E1371F95C8}"/>
              </a:ext>
            </a:extLst>
          </p:cNvPr>
          <p:cNvSpPr/>
          <p:nvPr/>
        </p:nvSpPr>
        <p:spPr>
          <a:xfrm>
            <a:off x="6077516" y="6016044"/>
            <a:ext cx="1073331" cy="598526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Solution</a:t>
            </a:r>
          </a:p>
        </p:txBody>
      </p:sp>
      <p:sp>
        <p:nvSpPr>
          <p:cNvPr id="176" name="Pentagon 52">
            <a:extLst>
              <a:ext uri="{FF2B5EF4-FFF2-40B4-BE49-F238E27FC236}">
                <a16:creationId xmlns:a16="http://schemas.microsoft.com/office/drawing/2014/main" id="{6FEEF90B-DC2D-44C1-9B16-523E2AA8329C}"/>
              </a:ext>
            </a:extLst>
          </p:cNvPr>
          <p:cNvSpPr/>
          <p:nvPr/>
        </p:nvSpPr>
        <p:spPr>
          <a:xfrm>
            <a:off x="7185248" y="5997586"/>
            <a:ext cx="2177049" cy="591566"/>
          </a:xfrm>
          <a:prstGeom prst="homePlat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Based on each person's strengths to divide.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EA39FEC-EBD6-4D13-82D1-241E2174D26B}"/>
              </a:ext>
            </a:extLst>
          </p:cNvPr>
          <p:cNvGrpSpPr/>
          <p:nvPr/>
        </p:nvGrpSpPr>
        <p:grpSpPr>
          <a:xfrm>
            <a:off x="566387" y="1396524"/>
            <a:ext cx="4386613" cy="1557684"/>
            <a:chOff x="2704060" y="3681118"/>
            <a:chExt cx="4781793" cy="1614068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C9FEA8DA-C8CB-43F6-A33C-810098043581}"/>
                </a:ext>
              </a:extLst>
            </p:cNvPr>
            <p:cNvSpPr/>
            <p:nvPr/>
          </p:nvSpPr>
          <p:spPr>
            <a:xfrm>
              <a:off x="2704060" y="3847729"/>
              <a:ext cx="4763540" cy="1447457"/>
            </a:xfrm>
            <a:prstGeom prst="rect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511FFE7-78EE-4387-883D-BBDF52F15B38}"/>
                </a:ext>
              </a:extLst>
            </p:cNvPr>
            <p:cNvSpPr/>
            <p:nvPr/>
          </p:nvSpPr>
          <p:spPr>
            <a:xfrm>
              <a:off x="2740276" y="3683139"/>
              <a:ext cx="1329483" cy="3013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software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93A847D-E1BE-4561-ADFE-8D6C68661DEB}"/>
                </a:ext>
              </a:extLst>
            </p:cNvPr>
            <p:cNvSpPr/>
            <p:nvPr/>
          </p:nvSpPr>
          <p:spPr>
            <a:xfrm>
              <a:off x="6035688" y="3717530"/>
              <a:ext cx="1450165" cy="2820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Auto Report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pic>
          <p:nvPicPr>
            <p:cNvPr id="181" name="Image 2">
              <a:extLst>
                <a:ext uri="{FF2B5EF4-FFF2-40B4-BE49-F238E27FC236}">
                  <a16:creationId xmlns:a16="http://schemas.microsoft.com/office/drawing/2014/main" id="{218D210B-7905-45CB-A398-7E491D50675F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3307529" y="3999580"/>
              <a:ext cx="675483" cy="466448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Picture 7" descr="C:\Program Files\Microsoft Office\MEDIA\CAGCAT10\j0285750.wmf">
              <a:extLst>
                <a:ext uri="{FF2B5EF4-FFF2-40B4-BE49-F238E27FC236}">
                  <a16:creationId xmlns:a16="http://schemas.microsoft.com/office/drawing/2014/main" id="{71713AFA-117F-4A9F-8B7E-92D447809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9884" y="4065901"/>
              <a:ext cx="507645" cy="33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3" name="フローチャート : 磁気ディスク 12">
              <a:extLst>
                <a:ext uri="{FF2B5EF4-FFF2-40B4-BE49-F238E27FC236}">
                  <a16:creationId xmlns:a16="http://schemas.microsoft.com/office/drawing/2014/main" id="{01BF9FD3-3413-4CAC-9CD9-6D2798E21408}"/>
                </a:ext>
              </a:extLst>
            </p:cNvPr>
            <p:cNvSpPr/>
            <p:nvPr/>
          </p:nvSpPr>
          <p:spPr>
            <a:xfrm>
              <a:off x="2825303" y="4768318"/>
              <a:ext cx="1106013" cy="453027"/>
            </a:xfrm>
            <a:prstGeom prst="flowChartMagneticDisk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Database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49D66E7-89C7-443B-AB55-FCEA4A1F33E3}"/>
                </a:ext>
              </a:extLst>
            </p:cNvPr>
            <p:cNvSpPr/>
            <p:nvPr/>
          </p:nvSpPr>
          <p:spPr>
            <a:xfrm>
              <a:off x="4277315" y="3681118"/>
              <a:ext cx="1450165" cy="2897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Visualize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FE02B10F-DE59-44AD-818C-F3997587E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96183" y="4038554"/>
              <a:ext cx="1452710" cy="1130890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8D1DF3EF-56C9-4B8E-AB5F-0633BDEBA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04936" y="4038554"/>
              <a:ext cx="1452710" cy="1142920"/>
            </a:xfrm>
            <a:prstGeom prst="rect">
              <a:avLst/>
            </a:prstGeom>
          </p:spPr>
        </p:pic>
      </p:grpSp>
      <p:sp>
        <p:nvSpPr>
          <p:cNvPr id="187" name="Up-Down Arrow 32">
            <a:extLst>
              <a:ext uri="{FF2B5EF4-FFF2-40B4-BE49-F238E27FC236}">
                <a16:creationId xmlns:a16="http://schemas.microsoft.com/office/drawing/2014/main" id="{52364D7F-9AEE-4944-8E86-D1FA8F0FAF18}"/>
              </a:ext>
            </a:extLst>
          </p:cNvPr>
          <p:cNvSpPr/>
          <p:nvPr/>
        </p:nvSpPr>
        <p:spPr>
          <a:xfrm>
            <a:off x="1052116" y="2272277"/>
            <a:ext cx="282341" cy="3592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7D3B29D7-C3C1-4CD7-B133-672A1E8F77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6745" y="3157188"/>
            <a:ext cx="2534048" cy="1867348"/>
          </a:xfrm>
          <a:prstGeom prst="rect">
            <a:avLst/>
          </a:prstGeom>
        </p:spPr>
      </p:pic>
      <p:sp>
        <p:nvSpPr>
          <p:cNvPr id="189" name="Rounded Rectangle 2">
            <a:extLst>
              <a:ext uri="{FF2B5EF4-FFF2-40B4-BE49-F238E27FC236}">
                <a16:creationId xmlns:a16="http://schemas.microsoft.com/office/drawing/2014/main" id="{3DD0206C-3252-4981-8326-0F0FE8D16A46}"/>
              </a:ext>
            </a:extLst>
          </p:cNvPr>
          <p:cNvSpPr/>
          <p:nvPr/>
        </p:nvSpPr>
        <p:spPr>
          <a:xfrm>
            <a:off x="668999" y="3201836"/>
            <a:ext cx="1328840" cy="399490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2000" b="1" spc="-1" dirty="0">
                <a:solidFill>
                  <a:schemeClr val="bg1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90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F3BFD4-9AEC-49B3-9DDD-3E09DA592ECC}"/>
              </a:ext>
            </a:extLst>
          </p:cNvPr>
          <p:cNvGrpSpPr/>
          <p:nvPr/>
        </p:nvGrpSpPr>
        <p:grpSpPr>
          <a:xfrm>
            <a:off x="0" y="1135181"/>
            <a:ext cx="5165829" cy="3357663"/>
            <a:chOff x="1661" y="1192140"/>
            <a:chExt cx="5165829" cy="3357663"/>
          </a:xfrm>
        </p:grpSpPr>
        <p:sp>
          <p:nvSpPr>
            <p:cNvPr id="33795" name="AutoShape 48" descr="2Q=="/>
            <p:cNvSpPr>
              <a:spLocks noChangeAspect="1" noChangeArrowheads="1"/>
            </p:cNvSpPr>
            <p:nvPr/>
          </p:nvSpPr>
          <p:spPr bwMode="auto">
            <a:xfrm>
              <a:off x="1554462" y="2635278"/>
              <a:ext cx="2390775" cy="191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ja-JP" altLang="en-US" sz="1400">
                <a:ea typeface="ＭＳ Ｐゴシック" panose="020B0600070205080204" pitchFamily="34" charset="-12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2DD397B-40C2-4D30-B48B-A599555645AF}"/>
                </a:ext>
              </a:extLst>
            </p:cNvPr>
            <p:cNvGrpSpPr/>
            <p:nvPr/>
          </p:nvGrpSpPr>
          <p:grpSpPr>
            <a:xfrm>
              <a:off x="875750" y="2295856"/>
              <a:ext cx="699866" cy="435479"/>
              <a:chOff x="3068447" y="2395054"/>
              <a:chExt cx="699866" cy="435479"/>
            </a:xfrm>
          </p:grpSpPr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C15D924B-E84C-4384-895B-AC1B4A519E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322" b="10990"/>
              <a:stretch/>
            </p:blipFill>
            <p:spPr bwMode="auto">
              <a:xfrm>
                <a:off x="3120241" y="2395054"/>
                <a:ext cx="648072" cy="43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D03CECE-9FF9-46C7-87C9-A12D1A549442}"/>
                  </a:ext>
                </a:extLst>
              </p:cNvPr>
              <p:cNvSpPr/>
              <p:nvPr/>
            </p:nvSpPr>
            <p:spPr>
              <a:xfrm>
                <a:off x="3068447" y="2544974"/>
                <a:ext cx="304665" cy="17678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FBC0AF-445B-4BD0-82A9-F67D20CEBB58}"/>
                </a:ext>
              </a:extLst>
            </p:cNvPr>
            <p:cNvSpPr/>
            <p:nvPr/>
          </p:nvSpPr>
          <p:spPr>
            <a:xfrm>
              <a:off x="159086" y="1897048"/>
              <a:ext cx="774280" cy="38332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 Barcode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48BB937-8865-416A-A757-0B42CEF8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7111" y="1527033"/>
              <a:ext cx="589474" cy="31444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7E447E7-77B2-4A6F-8585-F57CF9238FAB}"/>
                </a:ext>
              </a:extLst>
            </p:cNvPr>
            <p:cNvGrpSpPr/>
            <p:nvPr/>
          </p:nvGrpSpPr>
          <p:grpSpPr>
            <a:xfrm>
              <a:off x="2391517" y="3520073"/>
              <a:ext cx="479945" cy="402704"/>
              <a:chOff x="5992068" y="2471902"/>
              <a:chExt cx="479945" cy="402704"/>
            </a:xfrm>
          </p:grpSpPr>
          <p:pic>
            <p:nvPicPr>
              <p:cNvPr id="46" name="図 48">
                <a:extLst>
                  <a:ext uri="{FF2B5EF4-FFF2-40B4-BE49-F238E27FC236}">
                    <a16:creationId xmlns:a16="http://schemas.microsoft.com/office/drawing/2014/main" id="{C711DA57-6E13-42EC-A41E-23219B2CB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2068" y="2484980"/>
                <a:ext cx="479945" cy="389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図 49">
                <a:extLst>
                  <a:ext uri="{FF2B5EF4-FFF2-40B4-BE49-F238E27FC236}">
                    <a16:creationId xmlns:a16="http://schemas.microsoft.com/office/drawing/2014/main" id="{935BF4BA-9A64-487A-A6D1-03B4D5B83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7240" y="2471902"/>
                <a:ext cx="249957" cy="270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" name="Picture 17" descr="C:\Program Files\Microsoft Office\MEDIA\CAGCAT10\j0195384.wmf">
              <a:extLst>
                <a:ext uri="{FF2B5EF4-FFF2-40B4-BE49-F238E27FC236}">
                  <a16:creationId xmlns:a16="http://schemas.microsoft.com/office/drawing/2014/main" id="{BD9C1E17-DB63-4EF9-809B-3600BD11A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72895" y="1399315"/>
              <a:ext cx="548517" cy="43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 Box 78">
              <a:extLst>
                <a:ext uri="{FF2B5EF4-FFF2-40B4-BE49-F238E27FC236}">
                  <a16:creationId xmlns:a16="http://schemas.microsoft.com/office/drawing/2014/main" id="{0E5FD302-AF3E-4010-95F8-F5EF01AF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07" y="1284961"/>
              <a:ext cx="548518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G/R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6090160-05A4-46A9-9079-46521D4BADD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640" y="1975897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9300CD2-05AA-44B1-A9CB-77F83A29280B}"/>
                </a:ext>
              </a:extLst>
            </p:cNvPr>
            <p:cNvGrpSpPr/>
            <p:nvPr/>
          </p:nvGrpSpPr>
          <p:grpSpPr>
            <a:xfrm>
              <a:off x="1508999" y="1510536"/>
              <a:ext cx="408623" cy="364295"/>
              <a:chOff x="5513507" y="3308389"/>
              <a:chExt cx="408623" cy="364295"/>
            </a:xfrm>
          </p:grpSpPr>
          <p:pic>
            <p:nvPicPr>
              <p:cNvPr id="52" name="Picture 2" descr="C:\Users\ogami\AppData\Local\Microsoft\Windows\Temporary Internet Files\Content.IE5\CL7WH4UZ\MC900361732[1].wmf">
                <a:extLst>
                  <a:ext uri="{FF2B5EF4-FFF2-40B4-BE49-F238E27FC236}">
                    <a16:creationId xmlns:a16="http://schemas.microsoft.com/office/drawing/2014/main" id="{DFBA8EEE-5235-4574-A3C9-F7F51C75AE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187678">
                <a:off x="5535671" y="3286225"/>
                <a:ext cx="364295" cy="408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図 49">
                <a:extLst>
                  <a:ext uri="{FF2B5EF4-FFF2-40B4-BE49-F238E27FC236}">
                    <a16:creationId xmlns:a16="http://schemas.microsoft.com/office/drawing/2014/main" id="{4A8EAE44-234B-4BA7-AD60-B6426C2A9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1825" y="3323139"/>
                <a:ext cx="180535" cy="195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4" name="フローチャート : 磁気ディスク 12">
              <a:extLst>
                <a:ext uri="{FF2B5EF4-FFF2-40B4-BE49-F238E27FC236}">
                  <a16:creationId xmlns:a16="http://schemas.microsoft.com/office/drawing/2014/main" id="{E48338C3-6587-439D-B51A-B34C48525AC6}"/>
                </a:ext>
              </a:extLst>
            </p:cNvPr>
            <p:cNvSpPr/>
            <p:nvPr/>
          </p:nvSpPr>
          <p:spPr>
            <a:xfrm>
              <a:off x="2105944" y="2204016"/>
              <a:ext cx="1161886" cy="916094"/>
            </a:xfrm>
            <a:prstGeom prst="flowChartMagneticDisk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 Server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(ALCMS)</a:t>
              </a:r>
              <a:endPara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199">
              <a:extLst>
                <a:ext uri="{FF2B5EF4-FFF2-40B4-BE49-F238E27FC236}">
                  <a16:creationId xmlns:a16="http://schemas.microsoft.com/office/drawing/2014/main" id="{6CC01751-A1AA-4858-A000-872E3538A770}"/>
                </a:ext>
              </a:extLst>
            </p:cNvPr>
            <p:cNvSpPr/>
            <p:nvPr/>
          </p:nvSpPr>
          <p:spPr>
            <a:xfrm flipH="1">
              <a:off x="237684" y="3377521"/>
              <a:ext cx="511508" cy="492553"/>
            </a:xfrm>
            <a:prstGeom prst="rect">
              <a:avLst/>
            </a:prstGeom>
            <a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0" r="7595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A9A5133-DAD0-49D9-8364-7738C36B5857}"/>
                </a:ext>
              </a:extLst>
            </p:cNvPr>
            <p:cNvGrpSpPr/>
            <p:nvPr/>
          </p:nvGrpSpPr>
          <p:grpSpPr>
            <a:xfrm>
              <a:off x="2980021" y="1662215"/>
              <a:ext cx="487815" cy="419096"/>
              <a:chOff x="3833958" y="4191555"/>
              <a:chExt cx="487815" cy="419096"/>
            </a:xfrm>
          </p:grpSpPr>
          <p:sp>
            <p:nvSpPr>
              <p:cNvPr id="57" name="object 199">
                <a:extLst>
                  <a:ext uri="{FF2B5EF4-FFF2-40B4-BE49-F238E27FC236}">
                    <a16:creationId xmlns:a16="http://schemas.microsoft.com/office/drawing/2014/main" id="{F9779E0A-1798-4EBF-B931-1CE2BB9ACC0C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B99A502-4252-41EF-90FC-F0D034994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2BA5C27-7A63-48CA-95FF-0B04643DB4A4}"/>
                </a:ext>
              </a:extLst>
            </p:cNvPr>
            <p:cNvSpPr/>
            <p:nvPr/>
          </p:nvSpPr>
          <p:spPr>
            <a:xfrm>
              <a:off x="2101776" y="1216065"/>
              <a:ext cx="1260802" cy="2317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Inventory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2CEBA16-9E07-4D0B-B552-E1A6D75BDD5E}"/>
                </a:ext>
              </a:extLst>
            </p:cNvPr>
            <p:cNvGrpSpPr/>
            <p:nvPr/>
          </p:nvGrpSpPr>
          <p:grpSpPr>
            <a:xfrm>
              <a:off x="1717839" y="1556801"/>
              <a:ext cx="487815" cy="419096"/>
              <a:chOff x="3833958" y="4191555"/>
              <a:chExt cx="487815" cy="419096"/>
            </a:xfrm>
          </p:grpSpPr>
          <p:sp>
            <p:nvSpPr>
              <p:cNvPr id="61" name="object 199">
                <a:extLst>
                  <a:ext uri="{FF2B5EF4-FFF2-40B4-BE49-F238E27FC236}">
                    <a16:creationId xmlns:a16="http://schemas.microsoft.com/office/drawing/2014/main" id="{A7BF69A2-E13A-493D-9396-D85555F2591F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A6347374-DFEC-421D-883F-52A4F32B4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63" name="Text Box 78">
              <a:extLst>
                <a:ext uri="{FF2B5EF4-FFF2-40B4-BE49-F238E27FC236}">
                  <a16:creationId xmlns:a16="http://schemas.microsoft.com/office/drawing/2014/main" id="{51D3E92A-A5EB-4715-BCF8-6B300FA9B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5288" y="1192140"/>
              <a:ext cx="1144262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Transfer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E2BDF9F-154F-4D57-84EA-040A629CD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4" t="6939" r="58894" b="48249"/>
            <a:stretch/>
          </p:blipFill>
          <p:spPr bwMode="auto">
            <a:xfrm>
              <a:off x="788919" y="3199820"/>
              <a:ext cx="913934" cy="8761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7E69AAF4-C328-405D-AF1A-2EB510068E90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879180" y="3355256"/>
            <a:ext cx="211693" cy="181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5" name="ｸﾘｯﾌﾟ" r:id="rId16" imgW="1666667" imgH="1695238" progId="">
                    <p:embed/>
                  </p:oleObj>
                </mc:Choice>
                <mc:Fallback>
                  <p:oleObj name="ｸﾘｯﾌﾟ" r:id="rId16" imgW="1666667" imgH="1695238" progId="">
                    <p:embed/>
                    <p:pic>
                      <p:nvPicPr>
                        <p:cNvPr id="65" name="Object 64">
                          <a:extLst>
                            <a:ext uri="{FF2B5EF4-FFF2-40B4-BE49-F238E27FC236}">
                              <a16:creationId xmlns:a16="http://schemas.microsoft.com/office/drawing/2014/main" id="{7E69AAF4-C328-405D-AF1A-2EB510068E9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9180" y="3355256"/>
                          <a:ext cx="211693" cy="18197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28575">
                          <a:solidFill>
                            <a:srgbClr val="00B0F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object 254">
              <a:extLst>
                <a:ext uri="{FF2B5EF4-FFF2-40B4-BE49-F238E27FC236}">
                  <a16:creationId xmlns:a16="http://schemas.microsoft.com/office/drawing/2014/main" id="{7135B3FF-50EB-4C5F-A8A2-78F343888B0A}"/>
                </a:ext>
              </a:extLst>
            </p:cNvPr>
            <p:cNvSpPr txBox="1"/>
            <p:nvPr/>
          </p:nvSpPr>
          <p:spPr>
            <a:xfrm>
              <a:off x="1661" y="2627583"/>
              <a:ext cx="1149264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>
              <a:defPPr>
                <a:defRPr lang="en-US"/>
              </a:defPPr>
              <a:lvl1pPr indent="0" algn="ctr">
                <a:spcBef>
                  <a:spcPct val="50000"/>
                </a:spcBef>
                <a:defRPr sz="160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GB" dirty="0"/>
                <a:t>Import stationery</a:t>
              </a:r>
              <a:endParaRPr dirty="0"/>
            </a:p>
          </p:txBody>
        </p:sp>
        <p:sp>
          <p:nvSpPr>
            <p:cNvPr id="67" name="object 254">
              <a:extLst>
                <a:ext uri="{FF2B5EF4-FFF2-40B4-BE49-F238E27FC236}">
                  <a16:creationId xmlns:a16="http://schemas.microsoft.com/office/drawing/2014/main" id="{F54CB657-02F1-49ED-88CA-EB772F5E4AEC}"/>
                </a:ext>
              </a:extLst>
            </p:cNvPr>
            <p:cNvSpPr txBox="1"/>
            <p:nvPr/>
          </p:nvSpPr>
          <p:spPr>
            <a:xfrm>
              <a:off x="1887620" y="3964110"/>
              <a:ext cx="17377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Export stationery</a:t>
              </a:r>
              <a:endParaRPr sz="1600" dirty="0">
                <a:solidFill>
                  <a:srgbClr val="0E067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37FD913-0831-4DF1-B40E-24C448C02282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87" y="2859186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4FC5789-55FA-4FC1-8E23-02811CEB073D}"/>
                </a:ext>
              </a:extLst>
            </p:cNvPr>
            <p:cNvCxnSpPr>
              <a:cxnSpLocks/>
            </p:cNvCxnSpPr>
            <p:nvPr/>
          </p:nvCxnSpPr>
          <p:spPr>
            <a:xfrm>
              <a:off x="1148959" y="1625672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DFD2D3-8478-4A22-BC26-A702F7EC5289}"/>
                </a:ext>
              </a:extLst>
            </p:cNvPr>
            <p:cNvGrpSpPr/>
            <p:nvPr/>
          </p:nvGrpSpPr>
          <p:grpSpPr>
            <a:xfrm>
              <a:off x="2736684" y="3562176"/>
              <a:ext cx="487815" cy="419096"/>
              <a:chOff x="3833958" y="4191555"/>
              <a:chExt cx="487815" cy="419096"/>
            </a:xfrm>
          </p:grpSpPr>
          <p:sp>
            <p:nvSpPr>
              <p:cNvPr id="71" name="object 199">
                <a:extLst>
                  <a:ext uri="{FF2B5EF4-FFF2-40B4-BE49-F238E27FC236}">
                    <a16:creationId xmlns:a16="http://schemas.microsoft.com/office/drawing/2014/main" id="{67EB96E2-7023-4D7E-BB72-551223CA5071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EBB3B946-56D0-4D6D-8DCC-FAC4234F1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73" name="二等辺三角形 7172">
              <a:extLst>
                <a:ext uri="{FF2B5EF4-FFF2-40B4-BE49-F238E27FC236}">
                  <a16:creationId xmlns:a16="http://schemas.microsoft.com/office/drawing/2014/main" id="{95D74AA1-D8C4-47DA-BC3E-3439AA0CA6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26638" y="3344384"/>
              <a:ext cx="183856" cy="285374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SG" b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C861778-940D-424C-8ACB-318A529B0807}"/>
                </a:ext>
              </a:extLst>
            </p:cNvPr>
            <p:cNvGrpSpPr/>
            <p:nvPr/>
          </p:nvGrpSpPr>
          <p:grpSpPr>
            <a:xfrm>
              <a:off x="3751720" y="1534078"/>
              <a:ext cx="479945" cy="402704"/>
              <a:chOff x="5992068" y="2471902"/>
              <a:chExt cx="479945" cy="402704"/>
            </a:xfrm>
          </p:grpSpPr>
          <p:pic>
            <p:nvPicPr>
              <p:cNvPr id="75" name="図 48">
                <a:extLst>
                  <a:ext uri="{FF2B5EF4-FFF2-40B4-BE49-F238E27FC236}">
                    <a16:creationId xmlns:a16="http://schemas.microsoft.com/office/drawing/2014/main" id="{0A82C2E2-8A77-48EE-BC22-D2BAA7D02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2068" y="2484980"/>
                <a:ext cx="479945" cy="389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" name="図 49">
                <a:extLst>
                  <a:ext uri="{FF2B5EF4-FFF2-40B4-BE49-F238E27FC236}">
                    <a16:creationId xmlns:a16="http://schemas.microsoft.com/office/drawing/2014/main" id="{EF7A9740-C961-47CA-80F8-68169BFEC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7240" y="2471902"/>
                <a:ext cx="249957" cy="270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916DF66-1EFD-4235-9C74-9E2C31461881}"/>
                </a:ext>
              </a:extLst>
            </p:cNvPr>
            <p:cNvCxnSpPr>
              <a:cxnSpLocks/>
            </p:cNvCxnSpPr>
            <p:nvPr/>
          </p:nvCxnSpPr>
          <p:spPr>
            <a:xfrm>
              <a:off x="4368160" y="1925261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D35B02B-0301-430C-8F4E-A331395596F5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62" y="3547117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5427EAC-AC46-49FD-B359-20E1499631DC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97" y="3535383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CA6293C-9E34-484A-96D7-E426AAFAEFB0}"/>
                </a:ext>
              </a:extLst>
            </p:cNvPr>
            <p:cNvCxnSpPr>
              <a:cxnSpLocks/>
            </p:cNvCxnSpPr>
            <p:nvPr/>
          </p:nvCxnSpPr>
          <p:spPr>
            <a:xfrm>
              <a:off x="4386557" y="3009991"/>
              <a:ext cx="0" cy="248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44ABB04-20FC-4CCB-B3BF-D36FE2D4B83F}"/>
                </a:ext>
              </a:extLst>
            </p:cNvPr>
            <p:cNvCxnSpPr>
              <a:cxnSpLocks/>
            </p:cNvCxnSpPr>
            <p:nvPr/>
          </p:nvCxnSpPr>
          <p:spPr>
            <a:xfrm>
              <a:off x="2177379" y="1638374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7F7A0DE-BE41-4999-8315-723F4840DB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3117" y="1650956"/>
              <a:ext cx="291261" cy="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ストライプ矢印 113">
              <a:extLst>
                <a:ext uri="{FF2B5EF4-FFF2-40B4-BE49-F238E27FC236}">
                  <a16:creationId xmlns:a16="http://schemas.microsoft.com/office/drawing/2014/main" id="{83F6BD34-EC51-483D-82F8-70C85AE6178C}"/>
                </a:ext>
              </a:extLst>
            </p:cNvPr>
            <p:cNvSpPr/>
            <p:nvPr/>
          </p:nvSpPr>
          <p:spPr bwMode="auto">
            <a:xfrm rot="1726571">
              <a:off x="1135195" y="2014282"/>
              <a:ext cx="898036" cy="148367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4" name="ストライプ矢印 113">
              <a:extLst>
                <a:ext uri="{FF2B5EF4-FFF2-40B4-BE49-F238E27FC236}">
                  <a16:creationId xmlns:a16="http://schemas.microsoft.com/office/drawing/2014/main" id="{4316B715-CBAC-45A1-9EBD-5F4D6017FE61}"/>
                </a:ext>
              </a:extLst>
            </p:cNvPr>
            <p:cNvSpPr/>
            <p:nvPr/>
          </p:nvSpPr>
          <p:spPr bwMode="auto">
            <a:xfrm rot="3450795">
              <a:off x="1862873" y="1944233"/>
              <a:ext cx="404868" cy="159391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5" name="ストライプ矢印 113">
              <a:extLst>
                <a:ext uri="{FF2B5EF4-FFF2-40B4-BE49-F238E27FC236}">
                  <a16:creationId xmlns:a16="http://schemas.microsoft.com/office/drawing/2014/main" id="{1D9D96D7-4241-4B2A-AD9B-97B99B980961}"/>
                </a:ext>
              </a:extLst>
            </p:cNvPr>
            <p:cNvSpPr/>
            <p:nvPr/>
          </p:nvSpPr>
          <p:spPr bwMode="auto">
            <a:xfrm rot="5400000">
              <a:off x="2609966" y="1945403"/>
              <a:ext cx="293082" cy="121530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6" name="ストライプ矢印 113">
              <a:extLst>
                <a:ext uri="{FF2B5EF4-FFF2-40B4-BE49-F238E27FC236}">
                  <a16:creationId xmlns:a16="http://schemas.microsoft.com/office/drawing/2014/main" id="{CE47BBDE-6CDB-4A44-937F-E7D77EA3A8D5}"/>
                </a:ext>
              </a:extLst>
            </p:cNvPr>
            <p:cNvSpPr/>
            <p:nvPr/>
          </p:nvSpPr>
          <p:spPr bwMode="auto">
            <a:xfrm rot="9141564">
              <a:off x="3337940" y="2040331"/>
              <a:ext cx="646758" cy="177234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7" name="ストライプ矢印 113">
              <a:extLst>
                <a:ext uri="{FF2B5EF4-FFF2-40B4-BE49-F238E27FC236}">
                  <a16:creationId xmlns:a16="http://schemas.microsoft.com/office/drawing/2014/main" id="{0D408412-E40D-4A47-BEC4-DAE4754F1792}"/>
                </a:ext>
              </a:extLst>
            </p:cNvPr>
            <p:cNvSpPr/>
            <p:nvPr/>
          </p:nvSpPr>
          <p:spPr bwMode="auto">
            <a:xfrm rot="10800000">
              <a:off x="3361049" y="2547839"/>
              <a:ext cx="646758" cy="177234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8" name="ストライプ矢印 113">
              <a:extLst>
                <a:ext uri="{FF2B5EF4-FFF2-40B4-BE49-F238E27FC236}">
                  <a16:creationId xmlns:a16="http://schemas.microsoft.com/office/drawing/2014/main" id="{014C96CE-30FF-4E79-A352-B2443CB019EF}"/>
                </a:ext>
              </a:extLst>
            </p:cNvPr>
            <p:cNvSpPr/>
            <p:nvPr/>
          </p:nvSpPr>
          <p:spPr bwMode="auto">
            <a:xfrm rot="12851547">
              <a:off x="3296151" y="3081851"/>
              <a:ext cx="646758" cy="177234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89" name="ストライプ矢印 113">
              <a:extLst>
                <a:ext uri="{FF2B5EF4-FFF2-40B4-BE49-F238E27FC236}">
                  <a16:creationId xmlns:a16="http://schemas.microsoft.com/office/drawing/2014/main" id="{9C0E4BD0-CFE1-4E33-A84C-93336B60F2A9}"/>
                </a:ext>
              </a:extLst>
            </p:cNvPr>
            <p:cNvSpPr/>
            <p:nvPr/>
          </p:nvSpPr>
          <p:spPr bwMode="auto">
            <a:xfrm rot="16200000">
              <a:off x="2553457" y="3230331"/>
              <a:ext cx="279076" cy="150473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90" name="ストライプ矢印 113">
              <a:extLst>
                <a:ext uri="{FF2B5EF4-FFF2-40B4-BE49-F238E27FC236}">
                  <a16:creationId xmlns:a16="http://schemas.microsoft.com/office/drawing/2014/main" id="{DE19177A-97F9-4191-A114-DFF4F6BC0BC3}"/>
                </a:ext>
              </a:extLst>
            </p:cNvPr>
            <p:cNvSpPr/>
            <p:nvPr/>
          </p:nvSpPr>
          <p:spPr bwMode="auto">
            <a:xfrm rot="20474094">
              <a:off x="1634459" y="2985856"/>
              <a:ext cx="404868" cy="159391"/>
            </a:xfrm>
            <a:prstGeom prst="stripedRightArrow">
              <a:avLst>
                <a:gd name="adj1" fmla="val 57854"/>
                <a:gd name="adj2" fmla="val 85710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200" kern="0">
                <a:solidFill>
                  <a:prstClr val="black"/>
                </a:solidFill>
                <a:latin typeface="Arial" pitchFamily="34" charset="0"/>
                <a:ea typeface="HGP創英角ｺﾞｼｯｸUB" pitchFamily="50" charset="-128"/>
                <a:cs typeface="Arial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AE6D5A1-03DE-4DB0-8D49-1262C78AE172}"/>
                </a:ext>
              </a:extLst>
            </p:cNvPr>
            <p:cNvSpPr/>
            <p:nvPr/>
          </p:nvSpPr>
          <p:spPr>
            <a:xfrm>
              <a:off x="3692199" y="1268760"/>
              <a:ext cx="1260801" cy="2385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Maintenance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31DB2F2-69A8-4148-9156-C881D4045F0E}"/>
                </a:ext>
              </a:extLst>
            </p:cNvPr>
            <p:cNvGrpSpPr/>
            <p:nvPr/>
          </p:nvGrpSpPr>
          <p:grpSpPr>
            <a:xfrm>
              <a:off x="4336837" y="1605448"/>
              <a:ext cx="487815" cy="419096"/>
              <a:chOff x="3833958" y="4191555"/>
              <a:chExt cx="487815" cy="419096"/>
            </a:xfrm>
          </p:grpSpPr>
          <p:sp>
            <p:nvSpPr>
              <p:cNvPr id="93" name="object 199">
                <a:extLst>
                  <a:ext uri="{FF2B5EF4-FFF2-40B4-BE49-F238E27FC236}">
                    <a16:creationId xmlns:a16="http://schemas.microsoft.com/office/drawing/2014/main" id="{04815D68-695F-42B4-B0AD-0A3C77947E8C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9692672C-DE61-4496-AB75-BAF63BBEE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6CD92E8-8088-4002-A535-186850ED1408}"/>
                </a:ext>
              </a:extLst>
            </p:cNvPr>
            <p:cNvSpPr/>
            <p:nvPr/>
          </p:nvSpPr>
          <p:spPr>
            <a:xfrm>
              <a:off x="4018958" y="2250979"/>
              <a:ext cx="1073962" cy="19813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Scrap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931044E-E249-47C4-BEF3-DD74BBDC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61731" y="2487887"/>
              <a:ext cx="541810" cy="47809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DE61C3F-670A-4D0A-831B-A71DFB23A70C}"/>
                </a:ext>
              </a:extLst>
            </p:cNvPr>
            <p:cNvGrpSpPr/>
            <p:nvPr/>
          </p:nvGrpSpPr>
          <p:grpSpPr>
            <a:xfrm>
              <a:off x="4679675" y="2702112"/>
              <a:ext cx="487815" cy="419096"/>
              <a:chOff x="3833958" y="4191555"/>
              <a:chExt cx="487815" cy="419096"/>
            </a:xfrm>
          </p:grpSpPr>
          <p:sp>
            <p:nvSpPr>
              <p:cNvPr id="98" name="object 199">
                <a:extLst>
                  <a:ext uri="{FF2B5EF4-FFF2-40B4-BE49-F238E27FC236}">
                    <a16:creationId xmlns:a16="http://schemas.microsoft.com/office/drawing/2014/main" id="{7DF7F328-657D-404A-B10E-00C4981A0460}"/>
                  </a:ext>
                </a:extLst>
              </p:cNvPr>
              <p:cNvSpPr/>
              <p:nvPr/>
            </p:nvSpPr>
            <p:spPr>
              <a:xfrm flipH="1">
                <a:off x="3921759" y="4191555"/>
                <a:ext cx="400014" cy="419096"/>
              </a:xfrm>
              <a:prstGeom prst="rect">
                <a:avLst/>
              </a:prstGeom>
              <a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75956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000"/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61CB967B-C5D3-44D6-9464-67817C5A4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9567" l="0" r="100000">
                            <a14:foregroundMark x1="57604" y1="40837" x2="57604" y2="40837"/>
                            <a14:foregroundMark x1="47083" y1="64214" x2="47083" y2="64214"/>
                            <a14:foregroundMark x1="49688" y1="92208" x2="49688" y2="92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803524">
                <a:off x="3906786" y="4155467"/>
                <a:ext cx="129456" cy="275111"/>
              </a:xfrm>
              <a:prstGeom prst="rect">
                <a:avLst/>
              </a:prstGeom>
            </p:spPr>
          </p:pic>
        </p:grpSp>
        <p:sp>
          <p:nvSpPr>
            <p:cNvPr id="100" name="object 254">
              <a:extLst>
                <a:ext uri="{FF2B5EF4-FFF2-40B4-BE49-F238E27FC236}">
                  <a16:creationId xmlns:a16="http://schemas.microsoft.com/office/drawing/2014/main" id="{0AE2D40C-BB67-4588-B987-781EC6671256}"/>
                </a:ext>
              </a:extLst>
            </p:cNvPr>
            <p:cNvSpPr txBox="1"/>
            <p:nvPr/>
          </p:nvSpPr>
          <p:spPr>
            <a:xfrm>
              <a:off x="3890180" y="3978494"/>
              <a:ext cx="806850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en-GB" sz="1600" dirty="0">
                  <a:solidFill>
                    <a:srgbClr val="0E067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</a:t>
              </a:r>
              <a:endParaRPr sz="1600" dirty="0">
                <a:solidFill>
                  <a:srgbClr val="0E067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1" name="Picture 2" descr="C:\Users\pcv-2010835.VN\Desktop\6655320.jpg">
              <a:extLst>
                <a:ext uri="{FF2B5EF4-FFF2-40B4-BE49-F238E27FC236}">
                  <a16:creationId xmlns:a16="http://schemas.microsoft.com/office/drawing/2014/main" id="{03C65DED-4623-4344-B339-70E2DA3798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25"/>
            <a:stretch/>
          </p:blipFill>
          <p:spPr bwMode="auto">
            <a:xfrm>
              <a:off x="4050409" y="3372642"/>
              <a:ext cx="651382" cy="4864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2FA596F6-97E5-46EA-A181-36A8253E486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906000" cy="623694"/>
          </a:xfrm>
          <a:prstGeom prst="rect">
            <a:avLst/>
          </a:prstGeom>
        </p:spPr>
      </p:pic>
      <p:pic>
        <p:nvPicPr>
          <p:cNvPr id="103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B0BA44A2-D43D-4F8F-858E-6B881B5AB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0" y="17443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0C755435-6784-4463-97AC-ECDABED42485}"/>
              </a:ext>
            </a:extLst>
          </p:cNvPr>
          <p:cNvSpPr/>
          <p:nvPr/>
        </p:nvSpPr>
        <p:spPr>
          <a:xfrm>
            <a:off x="988866" y="5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Standardization</a:t>
            </a:r>
            <a:endParaRPr lang="en-GB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1BCCDD-87F2-47E0-88FE-226EFA866A70}"/>
              </a:ext>
            </a:extLst>
          </p:cNvPr>
          <p:cNvSpPr/>
          <p:nvPr/>
        </p:nvSpPr>
        <p:spPr bwMode="auto">
          <a:xfrm>
            <a:off x="8982956" y="11093"/>
            <a:ext cx="923044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16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sp>
        <p:nvSpPr>
          <p:cNvPr id="107" name="Rounded Rectangle 2">
            <a:extLst>
              <a:ext uri="{FF2B5EF4-FFF2-40B4-BE49-F238E27FC236}">
                <a16:creationId xmlns:a16="http://schemas.microsoft.com/office/drawing/2014/main" id="{72899ECC-3C65-4B0A-B844-762D904FDBF4}"/>
              </a:ext>
            </a:extLst>
          </p:cNvPr>
          <p:cNvSpPr/>
          <p:nvPr/>
        </p:nvSpPr>
        <p:spPr>
          <a:xfrm>
            <a:off x="122256" y="739244"/>
            <a:ext cx="4700735" cy="326289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Standardize The Asset Management System</a:t>
            </a:r>
            <a:endParaRPr lang="en-US" b="1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115CA-73C5-48A8-B16E-556C8154832F}"/>
              </a:ext>
            </a:extLst>
          </p:cNvPr>
          <p:cNvSpPr/>
          <p:nvPr/>
        </p:nvSpPr>
        <p:spPr>
          <a:xfrm>
            <a:off x="121680" y="1097423"/>
            <a:ext cx="5167373" cy="31729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239122-5E56-4965-95C9-C9F2CD1611D7}"/>
              </a:ext>
            </a:extLst>
          </p:cNvPr>
          <p:cNvGrpSpPr/>
          <p:nvPr/>
        </p:nvGrpSpPr>
        <p:grpSpPr>
          <a:xfrm>
            <a:off x="225345" y="4836851"/>
            <a:ext cx="2709542" cy="1453324"/>
            <a:chOff x="89353" y="3244019"/>
            <a:chExt cx="2701816" cy="1096343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241FD19-9CED-441B-AA65-32C4E09D0272}"/>
                </a:ext>
              </a:extLst>
            </p:cNvPr>
            <p:cNvGrpSpPr/>
            <p:nvPr/>
          </p:nvGrpSpPr>
          <p:grpSpPr>
            <a:xfrm>
              <a:off x="89353" y="3244019"/>
              <a:ext cx="2701816" cy="1096343"/>
              <a:chOff x="89353" y="3244019"/>
              <a:chExt cx="2701816" cy="1096343"/>
            </a:xfrm>
          </p:grpSpPr>
          <p:sp>
            <p:nvSpPr>
              <p:cNvPr id="110" name="Rounded Rectangle 25">
                <a:extLst>
                  <a:ext uri="{FF2B5EF4-FFF2-40B4-BE49-F238E27FC236}">
                    <a16:creationId xmlns:a16="http://schemas.microsoft.com/office/drawing/2014/main" id="{412EB8D9-CBDC-40D7-84DD-342BC47F1FD6}"/>
                  </a:ext>
                </a:extLst>
              </p:cNvPr>
              <p:cNvSpPr/>
              <p:nvPr/>
            </p:nvSpPr>
            <p:spPr>
              <a:xfrm>
                <a:off x="89353" y="3244019"/>
                <a:ext cx="2701816" cy="1096343"/>
              </a:xfrm>
              <a:prstGeom prst="round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1" name="Picture 110" descr="Icon&#10;&#10;Description automatically generated">
                <a:extLst>
                  <a:ext uri="{FF2B5EF4-FFF2-40B4-BE49-F238E27FC236}">
                    <a16:creationId xmlns:a16="http://schemas.microsoft.com/office/drawing/2014/main" id="{5BFD8FD6-5B9B-4A4A-A0ED-21CB5A595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2881" y="3334267"/>
                <a:ext cx="455252" cy="473888"/>
              </a:xfrm>
              <a:prstGeom prst="rect">
                <a:avLst/>
              </a:prstGeom>
            </p:spPr>
          </p:pic>
          <p:pic>
            <p:nvPicPr>
              <p:cNvPr id="112" name="Picture 111" descr="Icon&#10;&#10;Description automatically generated">
                <a:extLst>
                  <a:ext uri="{FF2B5EF4-FFF2-40B4-BE49-F238E27FC236}">
                    <a16:creationId xmlns:a16="http://schemas.microsoft.com/office/drawing/2014/main" id="{6DDFB85B-CD6F-4CA5-924B-A959EC39E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55" y="3302258"/>
                <a:ext cx="441148" cy="502965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50C0404E-F949-43D3-824F-705DCB96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78300" y="3359178"/>
                <a:ext cx="796351" cy="396474"/>
              </a:xfrm>
              <a:prstGeom prst="rect">
                <a:avLst/>
              </a:prstGeom>
            </p:spPr>
          </p:pic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4D4428B-BF97-449E-ABD5-05D96C47C2D0}"/>
                  </a:ext>
                </a:extLst>
              </p:cNvPr>
              <p:cNvCxnSpPr/>
              <p:nvPr/>
            </p:nvCxnSpPr>
            <p:spPr>
              <a:xfrm>
                <a:off x="1086832" y="3863177"/>
                <a:ext cx="67129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DD21B8E3-042A-4B73-BFA6-8A67F91A0E9C}"/>
                  </a:ext>
                </a:extLst>
              </p:cNvPr>
              <p:cNvCxnSpPr/>
              <p:nvPr/>
            </p:nvCxnSpPr>
            <p:spPr>
              <a:xfrm flipH="1">
                <a:off x="1100319" y="4037056"/>
                <a:ext cx="67988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FE06406-1D6F-4134-A247-76B6D374A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02" t="11456" r="20365" b="8615"/>
              <a:stretch/>
            </p:blipFill>
            <p:spPr>
              <a:xfrm>
                <a:off x="689442" y="3505334"/>
                <a:ext cx="448469" cy="209739"/>
              </a:xfrm>
              <a:prstGeom prst="rect">
                <a:avLst/>
              </a:prstGeom>
            </p:spPr>
          </p:pic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E1CF83B-6B55-47DA-9FB4-753DFC3F90F7}"/>
                  </a:ext>
                </a:extLst>
              </p:cNvPr>
              <p:cNvSpPr/>
              <p:nvPr/>
            </p:nvSpPr>
            <p:spPr>
              <a:xfrm>
                <a:off x="208900" y="3831274"/>
                <a:ext cx="731139" cy="230047"/>
              </a:xfrm>
              <a:prstGeom prst="rect">
                <a:avLst/>
              </a:prstGeom>
              <a:solidFill>
                <a:srgbClr val="92D05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0CA335A-669E-43DC-A2FE-F4396BDC933F}"/>
                </a:ext>
              </a:extLst>
            </p:cNvPr>
            <p:cNvSpPr/>
            <p:nvPr/>
          </p:nvSpPr>
          <p:spPr>
            <a:xfrm>
              <a:off x="1949945" y="3835351"/>
              <a:ext cx="731139" cy="230047"/>
            </a:xfrm>
            <a:prstGeom prst="rect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User</a:t>
              </a:r>
            </a:p>
          </p:txBody>
        </p:sp>
      </p:grpSp>
      <p:sp>
        <p:nvSpPr>
          <p:cNvPr id="118" name="Rounded Rectangle 122">
            <a:extLst>
              <a:ext uri="{FF2B5EF4-FFF2-40B4-BE49-F238E27FC236}">
                <a16:creationId xmlns:a16="http://schemas.microsoft.com/office/drawing/2014/main" id="{0A73A353-CC1E-4909-82F6-649F51BF93AF}"/>
              </a:ext>
            </a:extLst>
          </p:cNvPr>
          <p:cNvSpPr/>
          <p:nvPr/>
        </p:nvSpPr>
        <p:spPr>
          <a:xfrm>
            <a:off x="3385855" y="4883650"/>
            <a:ext cx="2579318" cy="141154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ounded Rectangle 123">
            <a:extLst>
              <a:ext uri="{FF2B5EF4-FFF2-40B4-BE49-F238E27FC236}">
                <a16:creationId xmlns:a16="http://schemas.microsoft.com/office/drawing/2014/main" id="{0A4A11BF-90FB-4A3A-91E0-BAA9389DA0F9}"/>
              </a:ext>
            </a:extLst>
          </p:cNvPr>
          <p:cNvSpPr/>
          <p:nvPr/>
        </p:nvSpPr>
        <p:spPr>
          <a:xfrm>
            <a:off x="6325840" y="4892989"/>
            <a:ext cx="2701816" cy="141154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: Rounded Corners 116">
            <a:extLst>
              <a:ext uri="{FF2B5EF4-FFF2-40B4-BE49-F238E27FC236}">
                <a16:creationId xmlns:a16="http://schemas.microsoft.com/office/drawing/2014/main" id="{B252A14E-15D6-41C9-89B9-11A39DCF8F47}"/>
              </a:ext>
            </a:extLst>
          </p:cNvPr>
          <p:cNvSpPr/>
          <p:nvPr/>
        </p:nvSpPr>
        <p:spPr>
          <a:xfrm>
            <a:off x="157425" y="4372871"/>
            <a:ext cx="5411760" cy="329914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kumimoji="1" lang="en-US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Standardization all manual operations IT department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54B66DA2-B0E9-4312-A038-BDCDBD66B2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51983" y="5021977"/>
            <a:ext cx="245292" cy="443158"/>
          </a:xfrm>
          <a:prstGeom prst="rect">
            <a:avLst/>
          </a:prstGeom>
        </p:spPr>
      </p:pic>
      <p:sp>
        <p:nvSpPr>
          <p:cNvPr id="122" name="二等辺三角形 7172">
            <a:extLst>
              <a:ext uri="{FF2B5EF4-FFF2-40B4-BE49-F238E27FC236}">
                <a16:creationId xmlns:a16="http://schemas.microsoft.com/office/drawing/2014/main" id="{84BD25ED-6EE2-4509-94DC-392CDABDF7F0}"/>
              </a:ext>
            </a:extLst>
          </p:cNvPr>
          <p:cNvSpPr>
            <a:spLocks noChangeArrowheads="1"/>
          </p:cNvSpPr>
          <p:nvPr/>
        </p:nvSpPr>
        <p:spPr bwMode="auto">
          <a:xfrm rot="15933329">
            <a:off x="1556108" y="4978244"/>
            <a:ext cx="203731" cy="195144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pic>
        <p:nvPicPr>
          <p:cNvPr id="123" name="図 49">
            <a:extLst>
              <a:ext uri="{FF2B5EF4-FFF2-40B4-BE49-F238E27FC236}">
                <a16:creationId xmlns:a16="http://schemas.microsoft.com/office/drawing/2014/main" id="{A837A3D8-F202-492E-9FC7-81795A4B94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317" y="5001957"/>
            <a:ext cx="198691" cy="21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C60B6D2-F7D5-4569-809C-17E3300804FA}"/>
              </a:ext>
            </a:extLst>
          </p:cNvPr>
          <p:cNvCxnSpPr/>
          <p:nvPr/>
        </p:nvCxnSpPr>
        <p:spPr bwMode="auto">
          <a:xfrm>
            <a:off x="941127" y="5057054"/>
            <a:ext cx="357370" cy="279944"/>
          </a:xfrm>
          <a:prstGeom prst="line">
            <a:avLst/>
          </a:prstGeom>
          <a:solidFill>
            <a:srgbClr val="0000FF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07E970C-93FB-4339-8E44-2CF2F540AEB9}"/>
              </a:ext>
            </a:extLst>
          </p:cNvPr>
          <p:cNvCxnSpPr/>
          <p:nvPr/>
        </p:nvCxnSpPr>
        <p:spPr bwMode="auto">
          <a:xfrm flipV="1">
            <a:off x="843480" y="4959669"/>
            <a:ext cx="388174" cy="392414"/>
          </a:xfrm>
          <a:prstGeom prst="line">
            <a:avLst/>
          </a:prstGeom>
          <a:solidFill>
            <a:srgbClr val="0000FF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30">
            <a:extLst>
              <a:ext uri="{FF2B5EF4-FFF2-40B4-BE49-F238E27FC236}">
                <a16:creationId xmlns:a16="http://schemas.microsoft.com/office/drawing/2014/main" id="{18350755-4D64-4BB2-99D0-A83207F3171A}"/>
              </a:ext>
            </a:extLst>
          </p:cNvPr>
          <p:cNvSpPr/>
          <p:nvPr/>
        </p:nvSpPr>
        <p:spPr>
          <a:xfrm>
            <a:off x="621138" y="5950505"/>
            <a:ext cx="1828800" cy="324498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Borrow &amp; return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52BAD567-D454-47B1-9AE2-21ED4A958AB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25" y="5057748"/>
            <a:ext cx="1013875" cy="519232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12CF032-A674-4C80-9505-B3CA9E4AD3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98" y="5090381"/>
            <a:ext cx="1047296" cy="506702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6726B91C-4268-4CE3-8272-8027E2EDD6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69185" y="5141303"/>
            <a:ext cx="214551" cy="387620"/>
          </a:xfrm>
          <a:prstGeom prst="rect">
            <a:avLst/>
          </a:prstGeom>
        </p:spPr>
      </p:pic>
      <p:pic>
        <p:nvPicPr>
          <p:cNvPr id="130" name="図 49">
            <a:extLst>
              <a:ext uri="{FF2B5EF4-FFF2-40B4-BE49-F238E27FC236}">
                <a16:creationId xmlns:a16="http://schemas.microsoft.com/office/drawing/2014/main" id="{BA8BCA02-1103-429A-832F-A381DDF331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155" y="5059950"/>
            <a:ext cx="172720" cy="18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二等辺三角形 7172">
            <a:extLst>
              <a:ext uri="{FF2B5EF4-FFF2-40B4-BE49-F238E27FC236}">
                <a16:creationId xmlns:a16="http://schemas.microsoft.com/office/drawing/2014/main" id="{AE9AA1EB-4A8C-414E-8BD8-7083550CE2D5}"/>
              </a:ext>
            </a:extLst>
          </p:cNvPr>
          <p:cNvSpPr>
            <a:spLocks noChangeArrowheads="1"/>
          </p:cNvSpPr>
          <p:nvPr/>
        </p:nvSpPr>
        <p:spPr bwMode="auto">
          <a:xfrm rot="15933329" flipV="1">
            <a:off x="5456075" y="4979058"/>
            <a:ext cx="165047" cy="240935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533BEEE-D439-4934-82CA-807D210FBA65}"/>
              </a:ext>
            </a:extLst>
          </p:cNvPr>
          <p:cNvSpPr/>
          <p:nvPr/>
        </p:nvSpPr>
        <p:spPr>
          <a:xfrm>
            <a:off x="3437429" y="5704832"/>
            <a:ext cx="2552201" cy="430887"/>
          </a:xfrm>
          <a:prstGeom prst="rect">
            <a:avLst/>
          </a:prstGeom>
          <a:ln>
            <a:noFill/>
          </a:ln>
        </p:spPr>
        <p:txBody>
          <a:bodyPr wrap="square" t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ja-JP" sz="1400" b="0" dirty="0"/>
              <a:t>Monthly inventory PC</a:t>
            </a:r>
          </a:p>
          <a:p>
            <a:pPr>
              <a:spcBef>
                <a:spcPts val="0"/>
              </a:spcBef>
              <a:buNone/>
            </a:pPr>
            <a:r>
              <a:rPr lang="en-US" altLang="ja-JP" sz="1400" b="0" dirty="0"/>
              <a:t>Monthly transfer equipment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C51D220-2CC6-4116-8EA1-40869A0B02F0}"/>
              </a:ext>
            </a:extLst>
          </p:cNvPr>
          <p:cNvGrpSpPr/>
          <p:nvPr/>
        </p:nvGrpSpPr>
        <p:grpSpPr>
          <a:xfrm>
            <a:off x="6416141" y="5057054"/>
            <a:ext cx="2403321" cy="783973"/>
            <a:chOff x="71720" y="5081532"/>
            <a:chExt cx="2403321" cy="783973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0648F54C-DD0E-4762-8815-CF86B70D11F5}"/>
                </a:ext>
              </a:extLst>
            </p:cNvPr>
            <p:cNvCxnSpPr>
              <a:cxnSpLocks/>
            </p:cNvCxnSpPr>
            <p:nvPr/>
          </p:nvCxnSpPr>
          <p:spPr>
            <a:xfrm>
              <a:off x="732761" y="5372199"/>
              <a:ext cx="8381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CF1292E-55BA-4B86-893C-A6C9E44B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334377" y="5479585"/>
              <a:ext cx="377850" cy="379348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4E12B10-DD73-48A4-8214-8BBE54803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67547" y="5473396"/>
              <a:ext cx="611070" cy="392109"/>
            </a:xfrm>
            <a:prstGeom prst="rect">
              <a:avLst/>
            </a:prstGeom>
          </p:spPr>
        </p:pic>
        <p:sp>
          <p:nvSpPr>
            <p:cNvPr id="137" name="Google Shape;403;p23">
              <a:extLst>
                <a:ext uri="{FF2B5EF4-FFF2-40B4-BE49-F238E27FC236}">
                  <a16:creationId xmlns:a16="http://schemas.microsoft.com/office/drawing/2014/main" id="{B8257F31-9002-411A-9991-B1A812F71EC1}"/>
                </a:ext>
              </a:extLst>
            </p:cNvPr>
            <p:cNvSpPr txBox="1">
              <a:spLocks/>
            </p:cNvSpPr>
            <p:nvPr/>
          </p:nvSpPr>
          <p:spPr>
            <a:xfrm>
              <a:off x="621602" y="5081532"/>
              <a:ext cx="1332491" cy="230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ira Sans Extra Condensed"/>
                <a:buNone/>
                <a:defRPr sz="36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9pPr>
            </a:lstStyle>
            <a:p>
              <a:pPr algn="l">
                <a:defRPr/>
              </a:pPr>
              <a:r>
                <a:rPr kumimoji="1" lang="en-US" altLang="ja-JP" sz="1400" dirty="0">
                  <a:latin typeface="Arial" panose="020B0604020202020204" pitchFamily="34" charset="0"/>
                  <a:ea typeface="HGP創英角ｺﾞｼｯｸUB" pitchFamily="50" charset="-128"/>
                  <a:cs typeface="Arial" panose="020B0604020202020204" pitchFamily="34" charset="0"/>
                </a:rPr>
                <a:t>Manual check</a:t>
              </a:r>
              <a:endParaRPr kumimoji="1" lang="en-US" altLang="ja-JP" sz="1400" dirty="0">
                <a:solidFill>
                  <a:srgbClr val="FF0000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endParaRPr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174DCD7-F029-4E2C-A6FF-D2EB94B44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4545" y="5138034"/>
              <a:ext cx="500096" cy="412388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E57BE8-4C60-4C2C-9906-AC68E5659427}"/>
                </a:ext>
              </a:extLst>
            </p:cNvPr>
            <p:cNvSpPr/>
            <p:nvPr/>
          </p:nvSpPr>
          <p:spPr>
            <a:xfrm>
              <a:off x="71720" y="5629881"/>
              <a:ext cx="473955" cy="223306"/>
            </a:xfrm>
            <a:prstGeom prst="rect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IT</a:t>
              </a:r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E1693AA4-F0A2-4499-8807-E2E980D4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834099" y="5120640"/>
              <a:ext cx="640942" cy="720928"/>
            </a:xfrm>
            <a:prstGeom prst="rect">
              <a:avLst/>
            </a:prstGeom>
          </p:spPr>
        </p:pic>
      </p:grpSp>
      <p:sp>
        <p:nvSpPr>
          <p:cNvPr id="141" name="二等辺三角形 7172">
            <a:extLst>
              <a:ext uri="{FF2B5EF4-FFF2-40B4-BE49-F238E27FC236}">
                <a16:creationId xmlns:a16="http://schemas.microsoft.com/office/drawing/2014/main" id="{44EC2BCE-CB93-4017-B097-7C1598212B52}"/>
              </a:ext>
            </a:extLst>
          </p:cNvPr>
          <p:cNvSpPr>
            <a:spLocks noChangeArrowheads="1"/>
          </p:cNvSpPr>
          <p:nvPr/>
        </p:nvSpPr>
        <p:spPr bwMode="auto">
          <a:xfrm rot="15933329">
            <a:off x="8100869" y="5511542"/>
            <a:ext cx="173212" cy="178094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pic>
        <p:nvPicPr>
          <p:cNvPr id="142" name="図 49">
            <a:extLst>
              <a:ext uri="{FF2B5EF4-FFF2-40B4-BE49-F238E27FC236}">
                <a16:creationId xmlns:a16="http://schemas.microsoft.com/office/drawing/2014/main" id="{7A27C320-3CCF-4142-A5C3-2D39ADAB2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038" y="5382630"/>
            <a:ext cx="198691" cy="21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ounded Rectangle 132">
            <a:extLst>
              <a:ext uri="{FF2B5EF4-FFF2-40B4-BE49-F238E27FC236}">
                <a16:creationId xmlns:a16="http://schemas.microsoft.com/office/drawing/2014/main" id="{C741CA80-6177-402A-BD04-C30F921EEE75}"/>
              </a:ext>
            </a:extLst>
          </p:cNvPr>
          <p:cNvSpPr/>
          <p:nvPr/>
        </p:nvSpPr>
        <p:spPr>
          <a:xfrm>
            <a:off x="6715110" y="5963986"/>
            <a:ext cx="1937926" cy="206893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Stationery warehouse</a:t>
            </a:r>
            <a:endParaRPr kumimoji="1" lang="en-US" sz="1400" dirty="0">
              <a:solidFill>
                <a:schemeClr val="tx1"/>
              </a:solidFill>
              <a:latin typeface="Arial" panose="020B0604020202020204" pitchFamily="34" charset="0"/>
              <a:ea typeface="HGP創英角ｺﾞｼｯｸUB" pitchFamily="50" charset="-128"/>
              <a:cs typeface="Arial" panose="020B0604020202020204" pitchFamily="34" charset="0"/>
            </a:endParaRPr>
          </a:p>
        </p:txBody>
      </p:sp>
      <p:sp>
        <p:nvSpPr>
          <p:cNvPr id="144" name="Rounded Rectangle 2">
            <a:extLst>
              <a:ext uri="{FF2B5EF4-FFF2-40B4-BE49-F238E27FC236}">
                <a16:creationId xmlns:a16="http://schemas.microsoft.com/office/drawing/2014/main" id="{4DD4B29D-D6C0-4694-8253-394B68FC9973}"/>
              </a:ext>
            </a:extLst>
          </p:cNvPr>
          <p:cNvSpPr/>
          <p:nvPr/>
        </p:nvSpPr>
        <p:spPr>
          <a:xfrm>
            <a:off x="5636303" y="739244"/>
            <a:ext cx="4080889" cy="326289"/>
          </a:xfrm>
          <a:prstGeom prst="roundRect">
            <a:avLst/>
          </a:pr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kumimoji="1" lang="en-US" b="1" spc="-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Training Software For IT Member</a:t>
            </a:r>
            <a:endParaRPr lang="en-US" b="1" spc="-1" dirty="0">
              <a:solidFill>
                <a:schemeClr val="bg1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36968-A654-42FE-920C-8447C20BF20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10621" y="1253049"/>
            <a:ext cx="3891435" cy="3117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680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2DD12-733B-419B-940C-0CD9E3355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1"/>
            <a:ext cx="9784320" cy="627266"/>
          </a:xfrm>
          <a:prstGeom prst="rect">
            <a:avLst/>
          </a:prstGeom>
        </p:spPr>
      </p:pic>
      <p:pic>
        <p:nvPicPr>
          <p:cNvPr id="4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A815D674-20AB-47F5-B685-1E76573AC5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0" y="19697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09E9A1-75D7-4785-BD2F-CC6317A0FE40}"/>
              </a:ext>
            </a:extLst>
          </p:cNvPr>
          <p:cNvSpPr/>
          <p:nvPr/>
        </p:nvSpPr>
        <p:spPr>
          <a:xfrm>
            <a:off x="988866" y="5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Future Plan</a:t>
            </a:r>
            <a:endParaRPr lang="en-GB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C6D66A-E339-459D-AB2C-C8EA77DFBAFC}"/>
              </a:ext>
            </a:extLst>
          </p:cNvPr>
          <p:cNvSpPr/>
          <p:nvPr/>
        </p:nvSpPr>
        <p:spPr bwMode="auto">
          <a:xfrm>
            <a:off x="8982956" y="11093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17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3177AA-528C-400A-9858-43B0ABB60B1D}"/>
              </a:ext>
            </a:extLst>
          </p:cNvPr>
          <p:cNvSpPr/>
          <p:nvPr/>
        </p:nvSpPr>
        <p:spPr>
          <a:xfrm>
            <a:off x="3296816" y="706581"/>
            <a:ext cx="2376264" cy="43204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PSNV IT Systems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9DB41-3D27-44CD-9FFC-0D0F69200CA5}"/>
              </a:ext>
            </a:extLst>
          </p:cNvPr>
          <p:cNvGrpSpPr/>
          <p:nvPr/>
        </p:nvGrpSpPr>
        <p:grpSpPr>
          <a:xfrm>
            <a:off x="69199" y="1646475"/>
            <a:ext cx="9715121" cy="445900"/>
            <a:chOff x="92554" y="1394417"/>
            <a:chExt cx="9715121" cy="4459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6E4928-8457-4E99-A135-53C740925B3D}"/>
                </a:ext>
              </a:extLst>
            </p:cNvPr>
            <p:cNvSpPr/>
            <p:nvPr/>
          </p:nvSpPr>
          <p:spPr>
            <a:xfrm>
              <a:off x="92554" y="1394417"/>
              <a:ext cx="803539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PSCS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9FB679-BD34-4417-AA69-2011D9F6B23B}"/>
                </a:ext>
              </a:extLst>
            </p:cNvPr>
            <p:cNvSpPr/>
            <p:nvPr/>
          </p:nvSpPr>
          <p:spPr>
            <a:xfrm>
              <a:off x="1102659" y="1394417"/>
              <a:ext cx="1430076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Procurement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8AD85E-4947-45C3-9743-3B51280A8CF4}"/>
                </a:ext>
              </a:extLst>
            </p:cNvPr>
            <p:cNvSpPr/>
            <p:nvPr/>
          </p:nvSpPr>
          <p:spPr>
            <a:xfrm>
              <a:off x="2746834" y="1394417"/>
              <a:ext cx="803539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FED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32A43-AF3E-4CBD-8D6D-CB35659DDA82}"/>
                </a:ext>
              </a:extLst>
            </p:cNvPr>
            <p:cNvSpPr/>
            <p:nvPr/>
          </p:nvSpPr>
          <p:spPr>
            <a:xfrm>
              <a:off x="4794918" y="1408269"/>
              <a:ext cx="1235587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Production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CA21C5-D529-438C-8ACC-1E03C46CA8AE}"/>
                </a:ext>
              </a:extLst>
            </p:cNvPr>
            <p:cNvSpPr/>
            <p:nvPr/>
          </p:nvSpPr>
          <p:spPr>
            <a:xfrm>
              <a:off x="6249144" y="1408269"/>
              <a:ext cx="702060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PMD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FF7BFB-95A6-4484-B89D-A64F3BB5A0E7}"/>
                </a:ext>
              </a:extLst>
            </p:cNvPr>
            <p:cNvSpPr/>
            <p:nvPr/>
          </p:nvSpPr>
          <p:spPr>
            <a:xfrm>
              <a:off x="7202115" y="1408269"/>
              <a:ext cx="778671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QCD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46449F-CA7A-45BD-BEFD-F690B0712E7F}"/>
                </a:ext>
              </a:extLst>
            </p:cNvPr>
            <p:cNvSpPr/>
            <p:nvPr/>
          </p:nvSpPr>
          <p:spPr>
            <a:xfrm>
              <a:off x="8198707" y="1408269"/>
              <a:ext cx="614718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ACD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430304-BFCD-47F7-AAAB-5A306DF2DA6F}"/>
                </a:ext>
              </a:extLst>
            </p:cNvPr>
            <p:cNvSpPr/>
            <p:nvPr/>
          </p:nvSpPr>
          <p:spPr>
            <a:xfrm>
              <a:off x="9029005" y="1400896"/>
              <a:ext cx="778670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GAS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CB9F0B-E5BC-4169-B37C-3A6A773AB579}"/>
                </a:ext>
              </a:extLst>
            </p:cNvPr>
            <p:cNvSpPr/>
            <p:nvPr/>
          </p:nvSpPr>
          <p:spPr>
            <a:xfrm>
              <a:off x="3752116" y="1394417"/>
              <a:ext cx="803539" cy="4320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FED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939062-4C07-4DC9-AAB6-3C66B29DA846}"/>
              </a:ext>
            </a:extLst>
          </p:cNvPr>
          <p:cNvCxnSpPr>
            <a:cxnSpLocks/>
          </p:cNvCxnSpPr>
          <p:nvPr/>
        </p:nvCxnSpPr>
        <p:spPr>
          <a:xfrm>
            <a:off x="4376936" y="1138629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6AC4EE-13DE-420D-AB37-40F6A4BB16B7}"/>
              </a:ext>
            </a:extLst>
          </p:cNvPr>
          <p:cNvCxnSpPr/>
          <p:nvPr/>
        </p:nvCxnSpPr>
        <p:spPr>
          <a:xfrm>
            <a:off x="416496" y="1394417"/>
            <a:ext cx="885698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EBE989-28CF-4790-AA01-82C9E9E66DD8}"/>
              </a:ext>
            </a:extLst>
          </p:cNvPr>
          <p:cNvCxnSpPr>
            <a:cxnSpLocks/>
          </p:cNvCxnSpPr>
          <p:nvPr/>
        </p:nvCxnSpPr>
        <p:spPr>
          <a:xfrm>
            <a:off x="416496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53392E-2641-4331-9286-1D817CFEEB1D}"/>
              </a:ext>
            </a:extLst>
          </p:cNvPr>
          <p:cNvCxnSpPr>
            <a:cxnSpLocks/>
          </p:cNvCxnSpPr>
          <p:nvPr/>
        </p:nvCxnSpPr>
        <p:spPr>
          <a:xfrm>
            <a:off x="1794342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FCABB3-6493-4E8F-BD71-7288C4B7BC4E}"/>
              </a:ext>
            </a:extLst>
          </p:cNvPr>
          <p:cNvCxnSpPr>
            <a:cxnSpLocks/>
          </p:cNvCxnSpPr>
          <p:nvPr/>
        </p:nvCxnSpPr>
        <p:spPr>
          <a:xfrm>
            <a:off x="3125248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744F4A-528C-4EDB-9ECF-9EAAC4C45842}"/>
              </a:ext>
            </a:extLst>
          </p:cNvPr>
          <p:cNvCxnSpPr>
            <a:cxnSpLocks/>
          </p:cNvCxnSpPr>
          <p:nvPr/>
        </p:nvCxnSpPr>
        <p:spPr>
          <a:xfrm>
            <a:off x="4130530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F6F3EC-144B-4237-9F62-480FFE3230C1}"/>
              </a:ext>
            </a:extLst>
          </p:cNvPr>
          <p:cNvCxnSpPr>
            <a:cxnSpLocks/>
          </p:cNvCxnSpPr>
          <p:nvPr/>
        </p:nvCxnSpPr>
        <p:spPr>
          <a:xfrm>
            <a:off x="5382551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2CFA64-AD7F-44A3-9F12-1CE30E195751}"/>
              </a:ext>
            </a:extLst>
          </p:cNvPr>
          <p:cNvCxnSpPr>
            <a:cxnSpLocks/>
          </p:cNvCxnSpPr>
          <p:nvPr/>
        </p:nvCxnSpPr>
        <p:spPr>
          <a:xfrm>
            <a:off x="6576819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898129-F7F7-4549-B630-7BB8B8624303}"/>
              </a:ext>
            </a:extLst>
          </p:cNvPr>
          <p:cNvCxnSpPr>
            <a:cxnSpLocks/>
          </p:cNvCxnSpPr>
          <p:nvPr/>
        </p:nvCxnSpPr>
        <p:spPr>
          <a:xfrm>
            <a:off x="7568095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AC82A0-8CC4-4511-913B-C8892D8577BC}"/>
              </a:ext>
            </a:extLst>
          </p:cNvPr>
          <p:cNvCxnSpPr>
            <a:cxnSpLocks/>
          </p:cNvCxnSpPr>
          <p:nvPr/>
        </p:nvCxnSpPr>
        <p:spPr>
          <a:xfrm>
            <a:off x="8466941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85A6F-AB3A-49D3-A912-B91596E9B554}"/>
              </a:ext>
            </a:extLst>
          </p:cNvPr>
          <p:cNvCxnSpPr>
            <a:cxnSpLocks/>
          </p:cNvCxnSpPr>
          <p:nvPr/>
        </p:nvCxnSpPr>
        <p:spPr>
          <a:xfrm>
            <a:off x="9273480" y="1394417"/>
            <a:ext cx="0" cy="25578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0D3B5A97-B74E-4732-AFCE-A07A35EE7FA0}"/>
              </a:ext>
            </a:extLst>
          </p:cNvPr>
          <p:cNvSpPr/>
          <p:nvPr/>
        </p:nvSpPr>
        <p:spPr>
          <a:xfrm>
            <a:off x="69199" y="2150458"/>
            <a:ext cx="9715121" cy="99050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Expand Asset Life Cycle Management System to All Department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FAEE1AA7-CAFE-43FF-8C6C-377BB096D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3600" r="1686" b="3600"/>
          <a:stretch/>
        </p:blipFill>
        <p:spPr bwMode="auto">
          <a:xfrm>
            <a:off x="168912" y="3590788"/>
            <a:ext cx="3492798" cy="203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91B9CEF2-FB44-4737-9A1E-9146895FF718}"/>
              </a:ext>
            </a:extLst>
          </p:cNvPr>
          <p:cNvSpPr/>
          <p:nvPr/>
        </p:nvSpPr>
        <p:spPr>
          <a:xfrm>
            <a:off x="3980892" y="4092977"/>
            <a:ext cx="1008111" cy="8464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FB57F10-57BA-4EAC-A22A-1B9694EBF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012" y="3562860"/>
            <a:ext cx="3673638" cy="150464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CADE00C-5742-400D-A413-6AA6D36024ED}"/>
              </a:ext>
            </a:extLst>
          </p:cNvPr>
          <p:cNvSpPr/>
          <p:nvPr/>
        </p:nvSpPr>
        <p:spPr>
          <a:xfrm>
            <a:off x="5889104" y="5196042"/>
            <a:ext cx="2376264" cy="43204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Other factories</a:t>
            </a: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16921BC5-15E8-4F94-A840-968B409C4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99" y="5744167"/>
            <a:ext cx="40943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ja-JP" sz="2000" cap="all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ea typeface="Dotum" pitchFamily="34" charset="-127"/>
              </a:rPr>
              <a:t>Theme for future project</a:t>
            </a:r>
          </a:p>
        </p:txBody>
      </p:sp>
      <p:sp>
        <p:nvSpPr>
          <p:cNvPr id="51" name="Text Box 22">
            <a:extLst>
              <a:ext uri="{FF2B5EF4-FFF2-40B4-BE49-F238E27FC236}">
                <a16:creationId xmlns:a16="http://schemas.microsoft.com/office/drawing/2014/main" id="{26B89674-300C-437A-B358-D83E8AD0D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91" y="6202984"/>
            <a:ext cx="88708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defRPr sz="1600" b="1" cap="all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  <a:ea typeface="Dotum" pitchFamily="34" charset="-127"/>
              </a:defRPr>
            </a:lvl1pPr>
            <a:lvl2pPr marL="742950" indent="-28575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 b="1"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ja-JP" sz="2000" dirty="0">
                <a:solidFill>
                  <a:srgbClr val="0000FF"/>
                </a:solidFill>
              </a:rPr>
              <a:t>Expand Asset cycle Management System For </a:t>
            </a:r>
            <a:r>
              <a:rPr lang="en-US" altLang="ja-JP" sz="2000">
                <a:solidFill>
                  <a:srgbClr val="0000FF"/>
                </a:solidFill>
              </a:rPr>
              <a:t>All Factories</a:t>
            </a:r>
            <a:endParaRPr lang="en-US" altLang="ja-JP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525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6" y="0"/>
            <a:ext cx="7846384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FY2024 SLOGAN</a:t>
            </a:r>
            <a:endParaRPr lang="en-GB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 bwMode="auto">
          <a:xfrm>
            <a:off x="8839200" y="33363"/>
            <a:ext cx="1043954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18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white">
          <a:xfrm>
            <a:off x="1312513" y="1269877"/>
            <a:ext cx="7010400" cy="56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/>
              <a:t>TEAM</a:t>
            </a:r>
            <a:endParaRPr lang="vi-VN" dirty="0"/>
          </a:p>
        </p:txBody>
      </p:sp>
      <p:sp>
        <p:nvSpPr>
          <p:cNvPr id="7" name="Rectangle 6"/>
          <p:cNvSpPr/>
          <p:nvPr/>
        </p:nvSpPr>
        <p:spPr>
          <a:xfrm>
            <a:off x="358154" y="574550"/>
            <a:ext cx="63628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 you so much!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80" y="932026"/>
            <a:ext cx="2736826" cy="568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E5DC21B-4E7B-40DA-875C-2204325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0" y="18994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6CBBAF-4873-4D99-B2EF-D3C1F119A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55" y="2877976"/>
            <a:ext cx="6079440" cy="3742516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DC33F01D-D50E-4EDF-95B1-ED6E16C6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5" y="1397000"/>
            <a:ext cx="1928039" cy="132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A52710AF-D410-4B7E-A543-15063721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492" y="1289046"/>
            <a:ext cx="1660747" cy="146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角丸四角形 10">
            <a:extLst>
              <a:ext uri="{FF2B5EF4-FFF2-40B4-BE49-F238E27FC236}">
                <a16:creationId xmlns:a16="http://schemas.microsoft.com/office/drawing/2014/main" id="{842F2AB3-A61F-4914-8088-795A391FC8DA}"/>
              </a:ext>
            </a:extLst>
          </p:cNvPr>
          <p:cNvSpPr/>
          <p:nvPr/>
        </p:nvSpPr>
        <p:spPr>
          <a:xfrm>
            <a:off x="2429993" y="1392727"/>
            <a:ext cx="2160748" cy="454950"/>
          </a:xfrm>
          <a:prstGeom prst="roundRect">
            <a:avLst>
              <a:gd name="adj" fmla="val 21745"/>
            </a:avLst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tIns="108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2400" b="1" kern="0" dirty="0">
                <a:latin typeface="Arial Black" panose="020B0A04020102020204" pitchFamily="34" charset="0"/>
                <a:ea typeface="ＭＳ Ｐゴシック"/>
              </a:rPr>
              <a:t>ISD Slogan</a:t>
            </a:r>
            <a:endParaRPr lang="ja-JP" altLang="en-US" sz="2400" b="1" kern="0" dirty="0">
              <a:latin typeface="Arial Black" panose="020B0A04020102020204" pitchFamily="34" charset="0"/>
              <a:ea typeface="ＭＳ Ｐゴシック"/>
            </a:endParaRPr>
          </a:p>
        </p:txBody>
      </p:sp>
      <p:sp>
        <p:nvSpPr>
          <p:cNvPr id="21" name="角丸四角形 1">
            <a:extLst>
              <a:ext uri="{FF2B5EF4-FFF2-40B4-BE49-F238E27FC236}">
                <a16:creationId xmlns:a16="http://schemas.microsoft.com/office/drawing/2014/main" id="{FDA1577E-0260-4B1F-9344-3AAE6B7D3938}"/>
              </a:ext>
            </a:extLst>
          </p:cNvPr>
          <p:cNvSpPr/>
          <p:nvPr/>
        </p:nvSpPr>
        <p:spPr>
          <a:xfrm>
            <a:off x="2338297" y="1959316"/>
            <a:ext cx="2398679" cy="772100"/>
          </a:xfrm>
          <a:prstGeom prst="roundRect">
            <a:avLst/>
          </a:prstGeom>
          <a:gradFill flip="none" rotWithShape="1">
            <a:gsLst>
              <a:gs pos="0">
                <a:srgbClr val="0000FF">
                  <a:shade val="30000"/>
                  <a:satMod val="115000"/>
                </a:srgbClr>
              </a:gs>
              <a:gs pos="40000">
                <a:srgbClr val="0000FF">
                  <a:shade val="67500"/>
                  <a:satMod val="115000"/>
                </a:srgbClr>
              </a:gs>
              <a:gs pos="100000">
                <a:srgbClr val="0066FF"/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Change mindset!</a:t>
            </a:r>
          </a:p>
        </p:txBody>
      </p:sp>
    </p:spTree>
    <p:extLst>
      <p:ext uri="{BB962C8B-B14F-4D97-AF65-F5344CB8AC3E}">
        <p14:creationId xmlns:p14="http://schemas.microsoft.com/office/powerpoint/2010/main" val="26765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798"/>
            <a:ext cx="9906000" cy="623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14389" y="-26533"/>
            <a:ext cx="5844497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Team Introduction</a:t>
            </a:r>
            <a:endParaRPr 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48946" y="5004835"/>
            <a:ext cx="4321243" cy="1381452"/>
            <a:chOff x="9387726" y="5607562"/>
            <a:chExt cx="4321243" cy="1381452"/>
          </a:xfrm>
        </p:grpSpPr>
        <p:grpSp>
          <p:nvGrpSpPr>
            <p:cNvPr id="11" name="Group 10"/>
            <p:cNvGrpSpPr/>
            <p:nvPr/>
          </p:nvGrpSpPr>
          <p:grpSpPr>
            <a:xfrm>
              <a:off x="9387726" y="5611540"/>
              <a:ext cx="4321243" cy="1377474"/>
              <a:chOff x="2743201" y="5178673"/>
              <a:chExt cx="4321243" cy="1412082"/>
            </a:xfrm>
            <a:solidFill>
              <a:srgbClr val="0070C0"/>
            </a:solidFill>
          </p:grpSpPr>
          <p:sp>
            <p:nvSpPr>
              <p:cNvPr id="14" name="Rounded Rectangle 13"/>
              <p:cNvSpPr/>
              <p:nvPr/>
            </p:nvSpPr>
            <p:spPr>
              <a:xfrm>
                <a:off x="3417922" y="5178673"/>
                <a:ext cx="2971800" cy="66552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b="1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43201" y="5856613"/>
                <a:ext cx="4321243" cy="734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b="1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484985" y="6247857"/>
              <a:ext cx="4159792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i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rgbClr val="FFC000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Change Mindset ! 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19248" y="5607562"/>
              <a:ext cx="171873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600" b="1" i="1" u="sng" spc="300" dirty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solidFill>
                    <a:srgbClr val="FFC000"/>
                  </a:soli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rPr>
                <a:t>Slogan</a:t>
              </a:r>
              <a:endParaRPr lang="en-US" sz="3600" b="1" i="1" u="sng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4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721700"/>
            <a:ext cx="8794291" cy="3561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1489869" y="2284512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Develop</a:t>
            </a:r>
          </a:p>
        </p:txBody>
      </p:sp>
      <p:sp>
        <p:nvSpPr>
          <p:cNvPr id="64" name="Rectangle 63"/>
          <p:cNvSpPr/>
          <p:nvPr/>
        </p:nvSpPr>
        <p:spPr>
          <a:xfrm rot="19854680">
            <a:off x="1125597" y="863702"/>
            <a:ext cx="1082646" cy="358711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Chevron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LEADER</a:t>
            </a:r>
          </a:p>
        </p:txBody>
      </p:sp>
      <p:sp>
        <p:nvSpPr>
          <p:cNvPr id="9" name="Rectangle 8"/>
          <p:cNvSpPr/>
          <p:nvPr/>
        </p:nvSpPr>
        <p:spPr>
          <a:xfrm rot="21128282">
            <a:off x="1398101" y="1989800"/>
            <a:ext cx="69024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000" b="1" cap="all" dirty="0">
                <a:ln/>
                <a:solidFill>
                  <a:schemeClr val="accent6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Black" panose="020B0A04020102020204" pitchFamily="34" charset="0"/>
              </a:rPr>
              <a:t>7 Dragon balls</a:t>
            </a:r>
          </a:p>
          <a:p>
            <a:pPr algn="ctr"/>
            <a:r>
              <a:rPr lang="en-US" sz="4000" b="1" cap="all" dirty="0">
                <a:ln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Black" panose="020B0A04020102020204" pitchFamily="34" charset="0"/>
              </a:rPr>
              <a:t>Team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23425" y="4371675"/>
            <a:ext cx="3558884" cy="429082"/>
            <a:chOff x="113862" y="1002149"/>
            <a:chExt cx="3062500" cy="501206"/>
          </a:xfrm>
        </p:grpSpPr>
        <p:grpSp>
          <p:nvGrpSpPr>
            <p:cNvPr id="86" name="Group 85"/>
            <p:cNvGrpSpPr/>
            <p:nvPr/>
          </p:nvGrpSpPr>
          <p:grpSpPr>
            <a:xfrm>
              <a:off x="360442" y="1026665"/>
              <a:ext cx="2815920" cy="476690"/>
              <a:chOff x="360443" y="1040520"/>
              <a:chExt cx="2672902" cy="476690"/>
            </a:xfrm>
          </p:grpSpPr>
          <p:sp>
            <p:nvSpPr>
              <p:cNvPr id="91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72902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92" name="Text Box 15"/>
              <p:cNvSpPr txBox="1">
                <a:spLocks noChangeArrowheads="1"/>
              </p:cNvSpPr>
              <p:nvPr/>
            </p:nvSpPr>
            <p:spPr bwMode="gray">
              <a:xfrm>
                <a:off x="480636" y="1049846"/>
                <a:ext cx="196331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7 Member</a:t>
                </a:r>
                <a:endParaRPr lang="en-US" sz="2000" b="1" dirty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grpSp>
          <p:nvGrpSpPr>
            <p:cNvPr id="87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88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1</a:t>
                </a:r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423426" y="4878537"/>
            <a:ext cx="3547425" cy="424021"/>
            <a:chOff x="113862" y="1002149"/>
            <a:chExt cx="3052639" cy="4952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360442" y="1019037"/>
              <a:ext cx="2806059" cy="478406"/>
              <a:chOff x="360443" y="1032892"/>
              <a:chExt cx="2663542" cy="478406"/>
            </a:xfrm>
          </p:grpSpPr>
          <p:sp>
            <p:nvSpPr>
              <p:cNvPr id="139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63542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0" name="Text Box 15"/>
              <p:cNvSpPr txBox="1">
                <a:spLocks noChangeArrowheads="1"/>
              </p:cNvSpPr>
              <p:nvPr/>
            </p:nvSpPr>
            <p:spPr bwMode="gray">
              <a:xfrm>
                <a:off x="480636" y="1032892"/>
                <a:ext cx="196331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04 Sections</a:t>
                </a:r>
              </a:p>
            </p:txBody>
          </p:sp>
        </p:grpSp>
        <p:grpSp>
          <p:nvGrpSpPr>
            <p:cNvPr id="135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36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2</a:t>
                </a: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437939" y="5398764"/>
            <a:ext cx="3532912" cy="424021"/>
            <a:chOff x="113862" y="1002149"/>
            <a:chExt cx="3040150" cy="495294"/>
          </a:xfrm>
        </p:grpSpPr>
        <p:grpSp>
          <p:nvGrpSpPr>
            <p:cNvPr id="142" name="Group 141"/>
            <p:cNvGrpSpPr/>
            <p:nvPr/>
          </p:nvGrpSpPr>
          <p:grpSpPr>
            <a:xfrm>
              <a:off x="360442" y="1019037"/>
              <a:ext cx="2793570" cy="478406"/>
              <a:chOff x="360443" y="1032892"/>
              <a:chExt cx="2651687" cy="478406"/>
            </a:xfrm>
          </p:grpSpPr>
          <p:sp>
            <p:nvSpPr>
              <p:cNvPr id="147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51687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8" name="Text Box 15"/>
              <p:cNvSpPr txBox="1">
                <a:spLocks noChangeArrowheads="1"/>
              </p:cNvSpPr>
              <p:nvPr/>
            </p:nvSpPr>
            <p:spPr bwMode="gray">
              <a:xfrm>
                <a:off x="470302" y="1032892"/>
                <a:ext cx="249440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Register: 01.Oct.2023</a:t>
                </a:r>
              </a:p>
            </p:txBody>
          </p:sp>
        </p:grpSp>
        <p:grpSp>
          <p:nvGrpSpPr>
            <p:cNvPr id="143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44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5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6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3</a:t>
                </a: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432950" y="5906530"/>
            <a:ext cx="3532912" cy="424021"/>
            <a:chOff x="113862" y="1002149"/>
            <a:chExt cx="3040150" cy="495294"/>
          </a:xfrm>
        </p:grpSpPr>
        <p:grpSp>
          <p:nvGrpSpPr>
            <p:cNvPr id="150" name="Group 149"/>
            <p:cNvGrpSpPr/>
            <p:nvPr/>
          </p:nvGrpSpPr>
          <p:grpSpPr>
            <a:xfrm>
              <a:off x="360442" y="1019037"/>
              <a:ext cx="2793570" cy="478406"/>
              <a:chOff x="360443" y="1032892"/>
              <a:chExt cx="2651687" cy="478406"/>
            </a:xfrm>
          </p:grpSpPr>
          <p:sp>
            <p:nvSpPr>
              <p:cNvPr id="155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51687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6" name="Text Box 15"/>
              <p:cNvSpPr txBox="1">
                <a:spLocks noChangeArrowheads="1"/>
              </p:cNvSpPr>
              <p:nvPr/>
            </p:nvSpPr>
            <p:spPr bwMode="gray">
              <a:xfrm>
                <a:off x="470302" y="1032892"/>
                <a:ext cx="249440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Finish: 28-Feb-2024</a:t>
                </a:r>
              </a:p>
            </p:txBody>
          </p:sp>
        </p:grpSp>
        <p:grpSp>
          <p:nvGrpSpPr>
            <p:cNvPr id="151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52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3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4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4</a:t>
                </a:r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437485" y="6394414"/>
            <a:ext cx="3532912" cy="424021"/>
            <a:chOff x="113862" y="1002149"/>
            <a:chExt cx="3040150" cy="495294"/>
          </a:xfrm>
        </p:grpSpPr>
        <p:grpSp>
          <p:nvGrpSpPr>
            <p:cNvPr id="158" name="Group 157"/>
            <p:cNvGrpSpPr/>
            <p:nvPr/>
          </p:nvGrpSpPr>
          <p:grpSpPr>
            <a:xfrm>
              <a:off x="360442" y="1019037"/>
              <a:ext cx="2793570" cy="478406"/>
              <a:chOff x="360443" y="1032892"/>
              <a:chExt cx="2651687" cy="478406"/>
            </a:xfrm>
          </p:grpSpPr>
          <p:sp>
            <p:nvSpPr>
              <p:cNvPr id="163" name="AutoShape 14"/>
              <p:cNvSpPr>
                <a:spLocks noChangeArrowheads="1"/>
              </p:cNvSpPr>
              <p:nvPr/>
            </p:nvSpPr>
            <p:spPr bwMode="gray">
              <a:xfrm>
                <a:off x="360443" y="1040520"/>
                <a:ext cx="2651687" cy="470778"/>
              </a:xfrm>
              <a:prstGeom prst="roundRect">
                <a:avLst>
                  <a:gd name="adj" fmla="val 50000"/>
                </a:avLst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4" name="Text Box 15"/>
              <p:cNvSpPr txBox="1">
                <a:spLocks noChangeArrowheads="1"/>
              </p:cNvSpPr>
              <p:nvPr/>
            </p:nvSpPr>
            <p:spPr bwMode="gray">
              <a:xfrm>
                <a:off x="470302" y="1032892"/>
                <a:ext cx="2494406" cy="4673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rial"/>
                  </a:rPr>
                  <a:t>Total: 4 Months</a:t>
                </a:r>
              </a:p>
            </p:txBody>
          </p:sp>
        </p:grpSp>
        <p:grpSp>
          <p:nvGrpSpPr>
            <p:cNvPr id="159" name="Group 55"/>
            <p:cNvGrpSpPr>
              <a:grpSpLocks/>
            </p:cNvGrpSpPr>
            <p:nvPr/>
          </p:nvGrpSpPr>
          <p:grpSpPr bwMode="auto">
            <a:xfrm>
              <a:off x="113862" y="1002149"/>
              <a:ext cx="377812" cy="485776"/>
              <a:chOff x="1292" y="1318"/>
              <a:chExt cx="238" cy="306"/>
            </a:xfrm>
          </p:grpSpPr>
          <p:sp>
            <p:nvSpPr>
              <p:cNvPr id="160" name="Oval 9"/>
              <p:cNvSpPr>
                <a:spLocks noChangeArrowheads="1"/>
              </p:cNvSpPr>
              <p:nvPr/>
            </p:nvSpPr>
            <p:spPr bwMode="gray">
              <a:xfrm flipH="1">
                <a:off x="1292" y="1318"/>
                <a:ext cx="231" cy="30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" name="Oval 10"/>
              <p:cNvSpPr>
                <a:spLocks noChangeArrowheads="1"/>
              </p:cNvSpPr>
              <p:nvPr/>
            </p:nvSpPr>
            <p:spPr bwMode="gray">
              <a:xfrm flipH="1">
                <a:off x="1304" y="1330"/>
                <a:ext cx="226" cy="285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" name="Text Box 12"/>
              <p:cNvSpPr txBox="1">
                <a:spLocks noChangeArrowheads="1"/>
              </p:cNvSpPr>
              <p:nvPr/>
            </p:nvSpPr>
            <p:spPr bwMode="gray">
              <a:xfrm>
                <a:off x="1336" y="1337"/>
                <a:ext cx="185" cy="2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Arial"/>
                  </a:rPr>
                  <a:t>5</a:t>
                </a:r>
              </a:p>
            </p:txBody>
          </p:sp>
        </p:grpSp>
      </p:grpSp>
      <p:sp>
        <p:nvSpPr>
          <p:cNvPr id="67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8338264" y="2335333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Infra team</a:t>
            </a:r>
          </a:p>
        </p:txBody>
      </p:sp>
      <p:sp>
        <p:nvSpPr>
          <p:cNvPr id="68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7623957" y="3959815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Stationery team</a:t>
            </a:r>
          </a:p>
        </p:txBody>
      </p:sp>
      <p:sp>
        <p:nvSpPr>
          <p:cNvPr id="70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5667134" y="1627641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Supporter</a:t>
            </a:r>
          </a:p>
        </p:txBody>
      </p:sp>
      <p:sp>
        <p:nvSpPr>
          <p:cNvPr id="71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1858994" y="4114534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Engineering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8957450" y="-26533"/>
            <a:ext cx="94855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1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sp>
        <p:nvSpPr>
          <p:cNvPr id="74" name="テキスト ボックス 47">
            <a:extLst>
              <a:ext uri="{FF2B5EF4-FFF2-40B4-BE49-F238E27FC236}">
                <a16:creationId xmlns:a16="http://schemas.microsoft.com/office/drawing/2014/main" id="{8326C9B7-A861-4C2C-892C-F70EB6FA0D9C}"/>
              </a:ext>
            </a:extLst>
          </p:cNvPr>
          <p:cNvSpPr txBox="1"/>
          <p:nvPr/>
        </p:nvSpPr>
        <p:spPr>
          <a:xfrm>
            <a:off x="3648032" y="1697897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Advisor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03" y="1020329"/>
            <a:ext cx="1168400" cy="12592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7" name="図 9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4354" y="600035"/>
            <a:ext cx="1155700" cy="1219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0000000-0008-0000-0000-0000130000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55" y="629612"/>
            <a:ext cx="1168400" cy="12494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0000000-0008-0000-0000-0000150000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51" y="1104877"/>
            <a:ext cx="1219199" cy="12627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0000000-0008-0000-0000-00000F0000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55" y="2779870"/>
            <a:ext cx="1181100" cy="1203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09" y="3323237"/>
            <a:ext cx="1155700" cy="11201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図 1">
            <a:extLst>
              <a:ext uri="{FF2B5EF4-FFF2-40B4-BE49-F238E27FC236}">
                <a16:creationId xmlns:a16="http://schemas.microsoft.com/office/drawing/2014/main" id="{00000000-0008-0000-0000-00000E0000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6958" y="2990422"/>
            <a:ext cx="1181100" cy="1193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テキスト ボックス 47">
            <a:extLst>
              <a:ext uri="{FF2B5EF4-FFF2-40B4-BE49-F238E27FC236}">
                <a16:creationId xmlns:a16="http://schemas.microsoft.com/office/drawing/2014/main" id="{A072C594-45B2-4B4E-A4DC-A2D9FF4FBFFE}"/>
              </a:ext>
            </a:extLst>
          </p:cNvPr>
          <p:cNvSpPr txBox="1"/>
          <p:nvPr/>
        </p:nvSpPr>
        <p:spPr>
          <a:xfrm>
            <a:off x="4636638" y="4414924"/>
            <a:ext cx="972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MY" altLang="ja-JP" sz="1000" dirty="0">
                <a:solidFill>
                  <a:srgbClr val="0070C0"/>
                </a:solidFill>
                <a:effectLst>
                  <a:glow rad="279400">
                    <a:srgbClr val="FFFFFF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Infra team</a:t>
            </a:r>
          </a:p>
        </p:txBody>
      </p:sp>
      <p:pic>
        <p:nvPicPr>
          <p:cNvPr id="94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3B1B7031-9588-45F9-83B8-D3B5B2EBE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-5862" y="0"/>
            <a:ext cx="680646" cy="6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3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906000" cy="623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3868" y="-111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Team Introduction</a:t>
            </a:r>
            <a:endParaRPr 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02" y="877587"/>
            <a:ext cx="3454970" cy="429789"/>
          </a:xfrm>
          <a:prstGeom prst="roundRect">
            <a:avLst>
              <a:gd name="adj" fmla="val 2194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5083203" y="846387"/>
            <a:ext cx="3346971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6600000"/>
              </a:lightRig>
            </a:scene3d>
            <a:sp3d extrusionH="120650" contourW="1270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300" b="1" i="1" cap="all" dirty="0">
                <a:ln w="0"/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Meeting attendance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029200" y="795061"/>
            <a:ext cx="4343400" cy="30558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2" b="98763" l="0" r="100000">
                        <a14:foregroundMark x1="25974" y1="29246" x2="40260" y2="34421"/>
                        <a14:foregroundMark x1="44461" y1="62655" x2="44461" y2="62655"/>
                        <a14:foregroundMark x1="46982" y1="50619" x2="22918" y2="84027"/>
                        <a14:foregroundMark x1="10466" y1="51294" x2="15890" y2="76153"/>
                        <a14:foregroundMark x1="49351" y1="64792" x2="36211" y2="84027"/>
                        <a14:foregroundMark x1="21467" y1="47469" x2="30863" y2="65804"/>
                        <a14:foregroundMark x1="39496" y1="28909" x2="53782" y2="4049"/>
                        <a14:foregroundMark x1="56608" y1="4049" x2="58518" y2="4049"/>
                        <a14:foregroundMark x1="61039" y1="4049" x2="61727" y2="5849"/>
                        <a14:foregroundMark x1="16204" y1="37415" x2="24537" y2="38095"/>
                        <a14:foregroundMark x1="14352" y1="80272" x2="21759" y2="84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329" y="709358"/>
            <a:ext cx="914400" cy="621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8" name="Group 67"/>
          <p:cNvGrpSpPr/>
          <p:nvPr/>
        </p:nvGrpSpPr>
        <p:grpSpPr>
          <a:xfrm>
            <a:off x="453582" y="1371601"/>
            <a:ext cx="1600200" cy="1200835"/>
            <a:chOff x="-1406236" y="3850933"/>
            <a:chExt cx="1600200" cy="1200835"/>
          </a:xfrm>
        </p:grpSpPr>
        <p:sp>
          <p:nvSpPr>
            <p:cNvPr id="69" name="Explosion 1 68"/>
            <p:cNvSpPr/>
            <p:nvPr/>
          </p:nvSpPr>
          <p:spPr>
            <a:xfrm>
              <a:off x="-1406236" y="3850933"/>
              <a:ext cx="1600200" cy="1200835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1397815" y="4197563"/>
              <a:ext cx="1502551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6600000"/>
                </a:lightRig>
              </a:scene3d>
              <a:sp3d extrusionH="120650" contourW="1270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Average</a:t>
              </a:r>
            </a:p>
            <a:p>
              <a:pPr algn="ctr"/>
              <a:r>
                <a:rPr lang="en-GB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2.8</a:t>
              </a:r>
              <a:endParaRPr lang="en-US" b="1" i="1" cap="all" dirty="0">
                <a:ln w="0"/>
                <a:solidFill>
                  <a:schemeClr val="bg2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7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4" y="3241828"/>
            <a:ext cx="2651886" cy="59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472629" y="2971800"/>
            <a:ext cx="22479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>
                <a:latin typeface="Arial" pitchFamily="34" charset="0"/>
                <a:cs typeface="Arial" pitchFamily="34" charset="0"/>
              </a:rPr>
              <a:t>Evaluation</a:t>
            </a:r>
            <a:r>
              <a:rPr lang="en-US" sz="13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300" b="1" dirty="0">
                <a:latin typeface="Arial" pitchFamily="34" charset="0"/>
                <a:cs typeface="Arial" pitchFamily="34" charset="0"/>
              </a:rPr>
              <a:t>criteria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55574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97660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46042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81202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08174" y="3545648"/>
            <a:ext cx="35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endParaRPr lang="en-US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08970" y="3296570"/>
            <a:ext cx="508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Low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56757" y="3296570"/>
            <a:ext cx="593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Normal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80234" y="3291715"/>
            <a:ext cx="43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Fair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874772" y="3291715"/>
            <a:ext cx="508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Good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18437" y="3276600"/>
            <a:ext cx="508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rial" pitchFamily="34" charset="0"/>
                <a:cs typeface="Arial" pitchFamily="34" charset="0"/>
              </a:rPr>
              <a:t>Excellent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676056" y="2475196"/>
            <a:ext cx="1637376" cy="4204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Arial" pitchFamily="34" charset="0"/>
                <a:cs typeface="Arial" pitchFamily="34" charset="0"/>
              </a:rPr>
              <a:t>1 Time/ Week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7696200" y="2944996"/>
            <a:ext cx="1637376" cy="4204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Arial" pitchFamily="34" charset="0"/>
                <a:cs typeface="Arial" pitchFamily="34" charset="0"/>
              </a:rPr>
              <a:t>16 Week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693445" y="3386854"/>
            <a:ext cx="1637376" cy="4204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Arial" pitchFamily="34" charset="0"/>
                <a:cs typeface="Arial" pitchFamily="34" charset="0"/>
              </a:rPr>
              <a:t>1.5 Hour meeting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11136" y="3980306"/>
            <a:ext cx="8861465" cy="27252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 rot="21055022">
            <a:off x="6048387" y="4224903"/>
            <a:ext cx="3255337" cy="1632376"/>
            <a:chOff x="5886261" y="4863002"/>
            <a:chExt cx="3255337" cy="1563778"/>
          </a:xfrm>
        </p:grpSpPr>
        <p:pic>
          <p:nvPicPr>
            <p:cNvPr id="120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6" b="99057" l="0" r="995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5142">
              <a:off x="5886261" y="4863002"/>
              <a:ext cx="2688665" cy="1563778"/>
            </a:xfrm>
            <a:prstGeom prst="snipRoundRect">
              <a:avLst>
                <a:gd name="adj1" fmla="val 48649"/>
                <a:gd name="adj2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1" name="Rectangle 120"/>
            <p:cNvSpPr/>
            <p:nvPr/>
          </p:nvSpPr>
          <p:spPr>
            <a:xfrm>
              <a:off x="6017397" y="5979762"/>
              <a:ext cx="3124201" cy="4462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6600000"/>
                </a:lightRig>
              </a:scene3d>
              <a:sp3d extrusionH="120650" contourW="1270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2300" b="1" i="1" cap="all" dirty="0">
                  <a:ln w="0"/>
                  <a:solidFill>
                    <a:srgbClr val="0070C0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</a:rPr>
                <a:t>Let’s Go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696200" y="1285039"/>
            <a:ext cx="1600200" cy="1200835"/>
            <a:chOff x="-1406236" y="3850933"/>
            <a:chExt cx="1600200" cy="1200835"/>
          </a:xfrm>
        </p:grpSpPr>
        <p:sp>
          <p:nvSpPr>
            <p:cNvPr id="125" name="Explosion 1 124"/>
            <p:cNvSpPr/>
            <p:nvPr/>
          </p:nvSpPr>
          <p:spPr>
            <a:xfrm>
              <a:off x="-1406236" y="3850933"/>
              <a:ext cx="1600200" cy="1200835"/>
            </a:xfrm>
            <a:prstGeom prst="irregularSeal1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-1358967" y="4107198"/>
              <a:ext cx="1502551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6600000"/>
                </a:lightRig>
              </a:scene3d>
              <a:sp3d extrusionH="120650" contourW="1270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Join</a:t>
              </a:r>
            </a:p>
            <a:p>
              <a:pPr algn="ctr"/>
              <a:r>
                <a:rPr lang="en-GB" b="1" i="1" cap="all" dirty="0">
                  <a:ln w="0"/>
                  <a:solidFill>
                    <a:schemeClr val="bg2"/>
                  </a:solidFill>
                  <a:effectLst>
                    <a:glow>
                      <a:schemeClr val="accent1">
                        <a:alpha val="40000"/>
                      </a:schemeClr>
                    </a:glow>
                    <a:reflection blurRad="12700" stA="50000" endPos="50000" dist="5000" dir="5400000" sy="-100000" rotWithShape="0"/>
                  </a:effectLst>
                  <a:latin typeface="Arial" pitchFamily="34" charset="0"/>
                  <a:cs typeface="Arial" pitchFamily="34" charset="0"/>
                </a:rPr>
                <a:t>98%</a:t>
              </a:r>
              <a:endParaRPr lang="en-US" b="1" i="1" cap="all" dirty="0">
                <a:ln w="0"/>
                <a:solidFill>
                  <a:schemeClr val="bg2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74" b="94231" l="0" r="90000">
                        <a14:foregroundMark x1="44667" y1="32051" x2="50000" y2="77564"/>
                        <a14:foregroundMark x1="22667" y1="49359" x2="49333" y2="82692"/>
                        <a14:foregroundMark x1="62667" y1="51282" x2="54667" y2="86538"/>
                        <a14:foregroundMark x1="52000" y1="25000" x2="67333" y2="38462"/>
                        <a14:foregroundMark x1="40667" y1="26282" x2="26667" y2="39103"/>
                        <a14:foregroundMark x1="23333" y1="60256" x2="31333" y2="70513"/>
                        <a14:foregroundMark x1="42000" y1="83974" x2="60667" y2="83974"/>
                        <a14:foregroundMark x1="38000" y1="84615" x2="59333" y2="84615"/>
                        <a14:foregroundMark x1="40000" y1="91026" x2="62000" y2="9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84" y="609601"/>
            <a:ext cx="629516" cy="65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74" y="685800"/>
            <a:ext cx="3346226" cy="42256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Rectangle 88"/>
          <p:cNvSpPr/>
          <p:nvPr/>
        </p:nvSpPr>
        <p:spPr>
          <a:xfrm>
            <a:off x="539974" y="665946"/>
            <a:ext cx="3124201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6600000"/>
              </a:lightRig>
            </a:scene3d>
            <a:sp3d extrusionH="120650" contourW="1270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i="1" cap="all" dirty="0">
                <a:ln w="0"/>
                <a:solidFill>
                  <a:schemeClr val="bg2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Team Skills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9093233" y="-9407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2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1896182" y="846387"/>
          <a:ext cx="3572662" cy="3117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64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6BCE2360-8F22-4AB3-ADE3-2FECAEE37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0" y="26848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3FE27D3-5C06-4BFE-BEBB-E1AB98046547}"/>
              </a:ext>
            </a:extLst>
          </p:cNvPr>
          <p:cNvSpPr txBox="1"/>
          <p:nvPr/>
        </p:nvSpPr>
        <p:spPr>
          <a:xfrm>
            <a:off x="655574" y="6172200"/>
            <a:ext cx="208266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.VnBodoniH" panose="020B7200000000000000" pitchFamily="34" charset="0"/>
              </a:rPr>
              <a:t>Average Target ! </a:t>
            </a:r>
            <a:endParaRPr lang="vi-VN" b="1" dirty="0"/>
          </a:p>
        </p:txBody>
      </p:sp>
      <p:pic>
        <p:nvPicPr>
          <p:cNvPr id="87" name="Picture 235" descr="1277984453_mot-mui-ten-ban-trung-2-dich.jpg">
            <a:extLst>
              <a:ext uri="{FF2B5EF4-FFF2-40B4-BE49-F238E27FC236}">
                <a16:creationId xmlns:a16="http://schemas.microsoft.com/office/drawing/2014/main" id="{DC96A606-7FD5-4D5F-9AC2-5CA2C4AD5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72" y="5057538"/>
            <a:ext cx="1822524" cy="109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709EEDB-64A3-400E-BF53-32F253C12332}"/>
              </a:ext>
            </a:extLst>
          </p:cNvPr>
          <p:cNvSpPr txBox="1"/>
          <p:nvPr/>
        </p:nvSpPr>
        <p:spPr>
          <a:xfrm>
            <a:off x="1209298" y="4712874"/>
            <a:ext cx="6654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.VnArial" panose="020B7200000000000000" pitchFamily="34" charset="0"/>
              </a:rPr>
              <a:t>3.8</a:t>
            </a:r>
            <a:endParaRPr lang="vi-VN" sz="2000" b="1" dirty="0">
              <a:solidFill>
                <a:srgbClr val="FF0000"/>
              </a:solidFill>
            </a:endParaRPr>
          </a:p>
        </p:txBody>
      </p:sp>
      <p:pic>
        <p:nvPicPr>
          <p:cNvPr id="92" name="Picture 45" descr="名称未設定-1">
            <a:extLst>
              <a:ext uri="{FF2B5EF4-FFF2-40B4-BE49-F238E27FC236}">
                <a16:creationId xmlns:a16="http://schemas.microsoft.com/office/drawing/2014/main" id="{074F614E-BBA5-4DD8-9538-E232170E9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48449" flipV="1">
            <a:off x="2417350" y="4653971"/>
            <a:ext cx="1722580" cy="91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5D98341C-4BB2-4590-B014-CC5383B9476B}"/>
              </a:ext>
            </a:extLst>
          </p:cNvPr>
          <p:cNvSpPr txBox="1"/>
          <p:nvPr/>
        </p:nvSpPr>
        <p:spPr>
          <a:xfrm>
            <a:off x="3646307" y="5129317"/>
            <a:ext cx="208823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.VnArial" panose="020B7200000000000000" pitchFamily="34" charset="0"/>
              </a:rPr>
              <a:t>Average Skill: 2.8</a:t>
            </a:r>
            <a:endParaRPr lang="vi-V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05740-48BC-455C-B4B6-B7899C6F35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3202" y="1453512"/>
            <a:ext cx="2452231" cy="232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1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906000" cy="623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3289" y="-51601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QCC Action Process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9137133" y="-14698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3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40991DA-346D-47C6-B656-8F567FE0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3793">
            <a:off x="2214922" y="1861397"/>
            <a:ext cx="2891870" cy="120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8C90AA5-663A-4939-B24C-7B45A787FD51}"/>
              </a:ext>
            </a:extLst>
          </p:cNvPr>
          <p:cNvSpPr/>
          <p:nvPr/>
        </p:nvSpPr>
        <p:spPr>
          <a:xfrm>
            <a:off x="53876" y="4937596"/>
            <a:ext cx="1136101" cy="186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THEME SELECT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2CDC2-EEC5-41BA-9CCF-BB4A60D828B9}"/>
              </a:ext>
            </a:extLst>
          </p:cNvPr>
          <p:cNvSpPr/>
          <p:nvPr/>
        </p:nvSpPr>
        <p:spPr>
          <a:xfrm>
            <a:off x="3496686" y="3775975"/>
            <a:ext cx="1136101" cy="30344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ANALYSE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CAUSE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79A830-54D6-478A-BB84-1F56ED012C33}"/>
              </a:ext>
            </a:extLst>
          </p:cNvPr>
          <p:cNvSpPr/>
          <p:nvPr/>
        </p:nvSpPr>
        <p:spPr>
          <a:xfrm>
            <a:off x="4638411" y="3384984"/>
            <a:ext cx="1124852" cy="342546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TAKE ACTION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6D16C1-1C58-4B15-B86E-E9B3BF4BA6A9}"/>
              </a:ext>
            </a:extLst>
          </p:cNvPr>
          <p:cNvSpPr/>
          <p:nvPr/>
        </p:nvSpPr>
        <p:spPr>
          <a:xfrm>
            <a:off x="5766501" y="2973091"/>
            <a:ext cx="1147462" cy="38373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EFFECT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CONFIRM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21F30D-84A8-4F46-B402-C39779F604BF}"/>
              </a:ext>
            </a:extLst>
          </p:cNvPr>
          <p:cNvSpPr/>
          <p:nvPr/>
        </p:nvSpPr>
        <p:spPr>
          <a:xfrm>
            <a:off x="6917347" y="2461605"/>
            <a:ext cx="1136101" cy="43488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STANDRADIZATION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452DBE-8DA8-442F-BD2A-7A398F28DE74}"/>
              </a:ext>
            </a:extLst>
          </p:cNvPr>
          <p:cNvSpPr/>
          <p:nvPr/>
        </p:nvSpPr>
        <p:spPr>
          <a:xfrm>
            <a:off x="8056173" y="1988238"/>
            <a:ext cx="1080960" cy="48222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FUTURE PLAN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123373-D85F-4E86-9E8C-6160A94E7947}"/>
              </a:ext>
            </a:extLst>
          </p:cNvPr>
          <p:cNvSpPr/>
          <p:nvPr/>
        </p:nvSpPr>
        <p:spPr>
          <a:xfrm>
            <a:off x="1344883" y="4188537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D472A0-309C-48C3-9A1F-A53ADE748B6C}"/>
              </a:ext>
            </a:extLst>
          </p:cNvPr>
          <p:cNvSpPr/>
          <p:nvPr/>
        </p:nvSpPr>
        <p:spPr>
          <a:xfrm>
            <a:off x="2380981" y="3773763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D72E86-5A2E-4D5B-AB06-14BF6B36373F}"/>
              </a:ext>
            </a:extLst>
          </p:cNvPr>
          <p:cNvSpPr/>
          <p:nvPr/>
        </p:nvSpPr>
        <p:spPr>
          <a:xfrm>
            <a:off x="3565008" y="3417890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637F52-9933-43ED-BFFD-1F5794BD8535}"/>
              </a:ext>
            </a:extLst>
          </p:cNvPr>
          <p:cNvSpPr/>
          <p:nvPr/>
        </p:nvSpPr>
        <p:spPr>
          <a:xfrm>
            <a:off x="4632787" y="3001101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173B1D-5CAD-48D2-886A-B9FDF2A4848E}"/>
              </a:ext>
            </a:extLst>
          </p:cNvPr>
          <p:cNvSpPr/>
          <p:nvPr/>
        </p:nvSpPr>
        <p:spPr>
          <a:xfrm>
            <a:off x="5803383" y="2631819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CD2771-1194-4B9B-AE25-8B275C0422B9}"/>
              </a:ext>
            </a:extLst>
          </p:cNvPr>
          <p:cNvSpPr/>
          <p:nvPr/>
        </p:nvSpPr>
        <p:spPr>
          <a:xfrm>
            <a:off x="6921645" y="2131592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7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D4D2CD-0443-42C9-9DD5-B43FB32620A3}"/>
              </a:ext>
            </a:extLst>
          </p:cNvPr>
          <p:cNvSpPr/>
          <p:nvPr/>
        </p:nvSpPr>
        <p:spPr>
          <a:xfrm>
            <a:off x="8064645" y="1680702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8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12A338-F2F2-4C2B-B9DE-0F351EFE6980}"/>
              </a:ext>
            </a:extLst>
          </p:cNvPr>
          <p:cNvGrpSpPr/>
          <p:nvPr/>
        </p:nvGrpSpPr>
        <p:grpSpPr>
          <a:xfrm flipH="1">
            <a:off x="7936986" y="764704"/>
            <a:ext cx="1865532" cy="970765"/>
            <a:chOff x="7924800" y="672860"/>
            <a:chExt cx="1242322" cy="1286721"/>
          </a:xfrm>
        </p:grpSpPr>
        <p:pic>
          <p:nvPicPr>
            <p:cNvPr id="49" name="Picture 3">
              <a:extLst>
                <a:ext uri="{FF2B5EF4-FFF2-40B4-BE49-F238E27FC236}">
                  <a16:creationId xmlns:a16="http://schemas.microsoft.com/office/drawing/2014/main" id="{38B2E70E-63D3-4C40-B7C0-1368342989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6" t="4653" r="3742" b="714"/>
            <a:stretch/>
          </p:blipFill>
          <p:spPr bwMode="auto">
            <a:xfrm>
              <a:off x="7924800" y="672860"/>
              <a:ext cx="1242322" cy="1286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Oval 4">
              <a:extLst>
                <a:ext uri="{FF2B5EF4-FFF2-40B4-BE49-F238E27FC236}">
                  <a16:creationId xmlns:a16="http://schemas.microsoft.com/office/drawing/2014/main" id="{7328D0CC-0C0F-4F73-9DFD-7B6C7EAB144B}"/>
                </a:ext>
              </a:extLst>
            </p:cNvPr>
            <p:cNvSpPr/>
            <p:nvPr/>
          </p:nvSpPr>
          <p:spPr>
            <a:xfrm>
              <a:off x="8423098" y="821758"/>
              <a:ext cx="676149" cy="8191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>
                  <a:solidFill>
                    <a:schemeClr val="tx1"/>
                  </a:solidFill>
                </a:rPr>
                <a:t>Quality the first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6E52139-0D66-4583-BC44-7933C4C86C49}"/>
              </a:ext>
            </a:extLst>
          </p:cNvPr>
          <p:cNvSpPr/>
          <p:nvPr/>
        </p:nvSpPr>
        <p:spPr>
          <a:xfrm>
            <a:off x="1209945" y="4591269"/>
            <a:ext cx="1136101" cy="22156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TARGET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SETING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B9132D-1DA1-4824-BCDC-B16011526FD8}"/>
              </a:ext>
            </a:extLst>
          </p:cNvPr>
          <p:cNvSpPr/>
          <p:nvPr/>
        </p:nvSpPr>
        <p:spPr>
          <a:xfrm>
            <a:off x="2363956" y="4166213"/>
            <a:ext cx="1124852" cy="26442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ACTION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PLAN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7E383DFA-827E-4DB0-BA5F-794283ABC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0" y="14962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9B04600-96DF-4569-BEAC-5B7FAB61ECD3}"/>
              </a:ext>
            </a:extLst>
          </p:cNvPr>
          <p:cNvSpPr/>
          <p:nvPr/>
        </p:nvSpPr>
        <p:spPr>
          <a:xfrm>
            <a:off x="91658" y="4563615"/>
            <a:ext cx="1015338" cy="35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377428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51" grpId="0" animBg="1"/>
      <p:bldP spid="52" grpId="0" animBg="1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906000" cy="6236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91752" y="-63553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Theme Selection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129464" y="-27550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4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pic>
        <p:nvPicPr>
          <p:cNvPr id="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74AD3835-D92D-42FF-BA62-34D933F21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0" y="22385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22">
            <a:extLst>
              <a:ext uri="{FF2B5EF4-FFF2-40B4-BE49-F238E27FC236}">
                <a16:creationId xmlns:a16="http://schemas.microsoft.com/office/drawing/2014/main" id="{B8FC1A96-3B40-4A36-B0A8-F12B4335C1A0}"/>
              </a:ext>
            </a:extLst>
          </p:cNvPr>
          <p:cNvSpPr/>
          <p:nvPr/>
        </p:nvSpPr>
        <p:spPr>
          <a:xfrm>
            <a:off x="181397" y="898886"/>
            <a:ext cx="3173437" cy="37656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Current Asset Management 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39B2A2-C543-4393-965E-77AE8F36D53D}"/>
              </a:ext>
            </a:extLst>
          </p:cNvPr>
          <p:cNvGrpSpPr/>
          <p:nvPr/>
        </p:nvGrpSpPr>
        <p:grpSpPr>
          <a:xfrm>
            <a:off x="348247" y="1484784"/>
            <a:ext cx="2944802" cy="2055037"/>
            <a:chOff x="178710" y="4651848"/>
            <a:chExt cx="3427763" cy="2155216"/>
          </a:xfrm>
        </p:grpSpPr>
        <p:sp>
          <p:nvSpPr>
            <p:cNvPr id="9" name="Rectangle: Rounded Corners 13">
              <a:extLst>
                <a:ext uri="{FF2B5EF4-FFF2-40B4-BE49-F238E27FC236}">
                  <a16:creationId xmlns:a16="http://schemas.microsoft.com/office/drawing/2014/main" id="{947259A7-9604-4FFE-B981-5C971512C067}"/>
                </a:ext>
              </a:extLst>
            </p:cNvPr>
            <p:cNvSpPr/>
            <p:nvPr/>
          </p:nvSpPr>
          <p:spPr>
            <a:xfrm>
              <a:off x="238368" y="5425676"/>
              <a:ext cx="803552" cy="380991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7240" tIns="57240" rIns="57240" bIns="57240" numCol="1" spcCol="1440" anchor="ctr">
              <a:noAutofit/>
            </a:bodyPr>
            <a:lstStyle/>
            <a:p>
              <a:pPr algn="ctr" defTabSz="666720">
                <a:lnSpc>
                  <a:spcPct val="90000"/>
                </a:lnSpc>
                <a:spcAft>
                  <a:spcPts val="524"/>
                </a:spcAft>
                <a:tabLst>
                  <a:tab pos="0" algn="l"/>
                </a:tabLst>
              </a:pPr>
              <a:r>
                <a:rPr lang="en-US" sz="1400" b="1" spc="-1" dirty="0">
                  <a:solidFill>
                    <a:srgbClr val="002060"/>
                  </a:solidFill>
                  <a:latin typeface="Arial" panose="020B0604020202020204" pitchFamily="34" charset="0"/>
                  <a:ea typeface="Microsoft YaHei"/>
                  <a:cs typeface="Arial" panose="020B0604020202020204" pitchFamily="34" charset="0"/>
                </a:rPr>
                <a:t>Scrap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509E5B-9FEF-4539-9DA7-7544ABED105A}"/>
                </a:ext>
              </a:extLst>
            </p:cNvPr>
            <p:cNvGrpSpPr/>
            <p:nvPr/>
          </p:nvGrpSpPr>
          <p:grpSpPr>
            <a:xfrm>
              <a:off x="178710" y="4651848"/>
              <a:ext cx="3427763" cy="2155216"/>
              <a:chOff x="178710" y="4651848"/>
              <a:chExt cx="3427763" cy="2155216"/>
            </a:xfrm>
          </p:grpSpPr>
          <p:sp>
            <p:nvSpPr>
              <p:cNvPr id="11" name="Rectangle: Rounded Corners 9">
                <a:extLst>
                  <a:ext uri="{FF2B5EF4-FFF2-40B4-BE49-F238E27FC236}">
                    <a16:creationId xmlns:a16="http://schemas.microsoft.com/office/drawing/2014/main" id="{DD1AB848-609C-4DC4-9EB4-179507BAF520}"/>
                  </a:ext>
                </a:extLst>
              </p:cNvPr>
              <p:cNvSpPr/>
              <p:nvPr/>
            </p:nvSpPr>
            <p:spPr>
              <a:xfrm>
                <a:off x="2086756" y="6477000"/>
                <a:ext cx="1519717" cy="330064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56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7240" tIns="57240" rIns="57240" bIns="57240" numCol="1" spcCol="144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20">
                  <a:lnSpc>
                    <a:spcPct val="90000"/>
                  </a:lnSpc>
                  <a:spcAft>
                    <a:spcPts val="524"/>
                  </a:spcAft>
                  <a:tabLst>
                    <a:tab pos="0" algn="l"/>
                  </a:tabLst>
                </a:pPr>
                <a:r>
                  <a:rPr lang="en-US" sz="1400" b="1" strike="noStrike" spc="-1" dirty="0">
                    <a:solidFill>
                      <a:srgbClr val="002060"/>
                    </a:solidFill>
                    <a:latin typeface="Arial" panose="020B0604020202020204" pitchFamily="34" charset="0"/>
                    <a:ea typeface="Microsoft YaHei"/>
                    <a:cs typeface="Arial" panose="020B0604020202020204" pitchFamily="34" charset="0"/>
                  </a:rPr>
                  <a:t>Maintenance</a:t>
                </a:r>
                <a:endParaRPr lang="en-US" sz="1400" b="0" strike="noStrike" spc="-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53237EC-C1F0-421A-ACA8-88796CE197EA}"/>
                  </a:ext>
                </a:extLst>
              </p:cNvPr>
              <p:cNvGrpSpPr/>
              <p:nvPr/>
            </p:nvGrpSpPr>
            <p:grpSpPr>
              <a:xfrm>
                <a:off x="178710" y="4651848"/>
                <a:ext cx="3405032" cy="2115693"/>
                <a:chOff x="178710" y="4651848"/>
                <a:chExt cx="3405032" cy="2115693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9464F12-2045-4898-B329-7040BE1B30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6002" y="5086236"/>
                  <a:ext cx="1390897" cy="1390650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5">
                  <a:extLst>
                    <a:ext uri="{FF2B5EF4-FFF2-40B4-BE49-F238E27FC236}">
                      <a16:creationId xmlns:a16="http://schemas.microsoft.com/office/drawing/2014/main" id="{97D8972D-2B14-4896-B2DD-AF8F4119047E}"/>
                    </a:ext>
                  </a:extLst>
                </p:cNvPr>
                <p:cNvSpPr/>
                <p:nvPr/>
              </p:nvSpPr>
              <p:spPr>
                <a:xfrm>
                  <a:off x="952480" y="4651848"/>
                  <a:ext cx="1588502" cy="33572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D7D31"/>
                </a:solidFill>
                <a:ln w="25560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57240" tIns="57240" rIns="57240" bIns="57240" numCol="1" spcCol="1440" anchor="ctr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66720">
                    <a:lnSpc>
                      <a:spcPct val="90000"/>
                    </a:lnSpc>
                    <a:spcAft>
                      <a:spcPts val="524"/>
                    </a:spcAft>
                    <a:tabLst>
                      <a:tab pos="0" algn="l"/>
                    </a:tabLst>
                  </a:pPr>
                  <a:r>
                    <a:rPr lang="en-US" sz="1400" b="1" strike="noStrike" spc="-1" dirty="0">
                      <a:solidFill>
                        <a:srgbClr val="002060"/>
                      </a:solidFill>
                      <a:latin typeface="Arial" panose="020B0604020202020204" pitchFamily="34" charset="0"/>
                      <a:ea typeface="Microsoft YaHei"/>
                      <a:cs typeface="Arial" panose="020B0604020202020204" pitchFamily="34" charset="0"/>
                    </a:rPr>
                    <a:t>Good receipt</a:t>
                  </a:r>
                  <a:endParaRPr lang="en-US" sz="1400" b="0" strike="noStrike" spc="-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Rectangle: Rounded Corners 7">
                  <a:extLst>
                    <a:ext uri="{FF2B5EF4-FFF2-40B4-BE49-F238E27FC236}">
                      <a16:creationId xmlns:a16="http://schemas.microsoft.com/office/drawing/2014/main" id="{CBDDE7E3-8FC8-4651-A2DC-BB0D6D771B7F}"/>
                    </a:ext>
                  </a:extLst>
                </p:cNvPr>
                <p:cNvSpPr/>
                <p:nvPr/>
              </p:nvSpPr>
              <p:spPr>
                <a:xfrm>
                  <a:off x="2540981" y="5472655"/>
                  <a:ext cx="1042761" cy="3395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5A5A5"/>
                </a:solidFill>
                <a:ln w="25560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57240" tIns="57240" rIns="57240" bIns="57240" numCol="1" spcCol="1440" anchor="ctr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66720">
                    <a:lnSpc>
                      <a:spcPct val="90000"/>
                    </a:lnSpc>
                    <a:spcAft>
                      <a:spcPts val="524"/>
                    </a:spcAft>
                    <a:tabLst>
                      <a:tab pos="0" algn="l"/>
                    </a:tabLst>
                  </a:pPr>
                  <a:r>
                    <a:rPr lang="en-US" sz="1400" b="1" strike="noStrike" spc="-1" dirty="0">
                      <a:solidFill>
                        <a:srgbClr val="002060"/>
                      </a:solidFill>
                      <a:latin typeface="Arial" panose="020B0604020202020204" pitchFamily="34" charset="0"/>
                      <a:ea typeface="Microsoft YaHei"/>
                      <a:cs typeface="Arial" panose="020B0604020202020204" pitchFamily="34" charset="0"/>
                    </a:rPr>
                    <a:t>Transfer</a:t>
                  </a:r>
                  <a:endParaRPr lang="en-US" sz="1400" b="0" strike="noStrike" spc="-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Rectangle: Rounded Corners 11">
                  <a:extLst>
                    <a:ext uri="{FF2B5EF4-FFF2-40B4-BE49-F238E27FC236}">
                      <a16:creationId xmlns:a16="http://schemas.microsoft.com/office/drawing/2014/main" id="{F7E05A8A-FF86-42F3-9338-6564B36C914F}"/>
                    </a:ext>
                  </a:extLst>
                </p:cNvPr>
                <p:cNvSpPr/>
                <p:nvPr/>
              </p:nvSpPr>
              <p:spPr>
                <a:xfrm>
                  <a:off x="178710" y="6417739"/>
                  <a:ext cx="1028461" cy="32763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472C4"/>
                </a:solidFill>
                <a:ln w="25560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57240" tIns="57240" rIns="57240" bIns="57240" numCol="1" spcCol="1440" anchor="ctr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66720">
                    <a:lnSpc>
                      <a:spcPct val="90000"/>
                    </a:lnSpc>
                    <a:spcAft>
                      <a:spcPts val="524"/>
                    </a:spcAft>
                    <a:tabLst>
                      <a:tab pos="0" algn="l"/>
                    </a:tabLst>
                  </a:pPr>
                  <a:r>
                    <a:rPr lang="en-US" sz="1400" b="0" strike="noStrike" spc="-1" dirty="0">
                      <a:solidFill>
                        <a:schemeClr val="lt1"/>
                      </a:solidFill>
                      <a:latin typeface="Arial" panose="020B0604020202020204" pitchFamily="34" charset="0"/>
                      <a:ea typeface="Microsoft YaHei"/>
                      <a:cs typeface="Arial" panose="020B0604020202020204" pitchFamily="34" charset="0"/>
                    </a:rPr>
                    <a:t>Inventory</a:t>
                  </a:r>
                  <a:endParaRPr lang="en-US" sz="1400" b="0" strike="noStrike" spc="-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: Shape 14">
                  <a:extLst>
                    <a:ext uri="{FF2B5EF4-FFF2-40B4-BE49-F238E27FC236}">
                      <a16:creationId xmlns:a16="http://schemas.microsoft.com/office/drawing/2014/main" id="{230DB930-BE04-4A24-967A-31BCA4E8335A}"/>
                    </a:ext>
                  </a:extLst>
                </p:cNvPr>
                <p:cNvSpPr/>
                <p:nvPr/>
              </p:nvSpPr>
              <p:spPr>
                <a:xfrm>
                  <a:off x="488859" y="4976017"/>
                  <a:ext cx="1366782" cy="1699781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395084" y="573834"/>
                      </a:moveTo>
                      <a:arcTo wR="1642288" hR="1642288" stAng="13235158" swAng="1211183"/>
                    </a:path>
                  </a:pathLst>
                </a:custGeom>
                <a:noFill/>
                <a:ln w="9360">
                  <a:solidFill>
                    <a:srgbClr val="F79646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" name="Freeform: Shape 6">
                  <a:extLst>
                    <a:ext uri="{FF2B5EF4-FFF2-40B4-BE49-F238E27FC236}">
                      <a16:creationId xmlns:a16="http://schemas.microsoft.com/office/drawing/2014/main" id="{2E0C0817-7342-4DB0-B9B4-FA508ED17AA8}"/>
                    </a:ext>
                  </a:extLst>
                </p:cNvPr>
                <p:cNvSpPr/>
                <p:nvPr/>
              </p:nvSpPr>
              <p:spPr>
                <a:xfrm>
                  <a:off x="1725035" y="4990092"/>
                  <a:ext cx="1337729" cy="1777449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2444186" y="209085"/>
                      </a:moveTo>
                      <a:arcTo wR="1642288" hR="1642288" stAng="17953659" swAng="1211183"/>
                    </a:path>
                  </a:pathLst>
                </a:custGeom>
                <a:noFill/>
                <a:ln w="9360">
                  <a:solidFill>
                    <a:srgbClr val="C0504D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Freeform: Shape 8">
                  <a:extLst>
                    <a:ext uri="{FF2B5EF4-FFF2-40B4-BE49-F238E27FC236}">
                      <a16:creationId xmlns:a16="http://schemas.microsoft.com/office/drawing/2014/main" id="{96FD35DD-7A5A-44FC-8AEB-DD7E4113BEF4}"/>
                    </a:ext>
                  </a:extLst>
                </p:cNvPr>
                <p:cNvSpPr/>
                <p:nvPr/>
              </p:nvSpPr>
              <p:spPr>
                <a:xfrm rot="614271">
                  <a:off x="1601465" y="5267361"/>
                  <a:ext cx="1345659" cy="1198939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3280633" y="1756028"/>
                      </a:moveTo>
                      <a:arcTo wR="1642288" hR="1642288" stAng="21838279" swAng="1359451"/>
                    </a:path>
                  </a:pathLst>
                </a:custGeom>
                <a:noFill/>
                <a:ln w="9360">
                  <a:solidFill>
                    <a:srgbClr val="9BBB59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Freeform: Shape 10">
                  <a:extLst>
                    <a:ext uri="{FF2B5EF4-FFF2-40B4-BE49-F238E27FC236}">
                      <a16:creationId xmlns:a16="http://schemas.microsoft.com/office/drawing/2014/main" id="{9BB4E4AD-70CF-4722-9442-F06C97B11E35}"/>
                    </a:ext>
                  </a:extLst>
                </p:cNvPr>
                <p:cNvSpPr/>
                <p:nvPr/>
              </p:nvSpPr>
              <p:spPr>
                <a:xfrm>
                  <a:off x="952480" y="5499338"/>
                  <a:ext cx="1757930" cy="1126731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1843741" y="3272173"/>
                      </a:moveTo>
                      <a:arcTo wR="1642288" hR="1642288" stAng="4977240" swAng="845520"/>
                    </a:path>
                  </a:pathLst>
                </a:custGeom>
                <a:noFill/>
                <a:ln w="9360">
                  <a:solidFill>
                    <a:srgbClr val="8064A2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Freeform: Shape 12">
                  <a:extLst>
                    <a:ext uri="{FF2B5EF4-FFF2-40B4-BE49-F238E27FC236}">
                      <a16:creationId xmlns:a16="http://schemas.microsoft.com/office/drawing/2014/main" id="{8A95AA72-07DF-4681-ADD8-A04D2D72AB12}"/>
                    </a:ext>
                  </a:extLst>
                </p:cNvPr>
                <p:cNvSpPr/>
                <p:nvPr/>
              </p:nvSpPr>
              <p:spPr>
                <a:xfrm>
                  <a:off x="655678" y="5367473"/>
                  <a:ext cx="1465793" cy="1193061"/>
                </a:xfrm>
                <a:custGeom>
                  <a:avLst/>
                  <a:gdLst>
                    <a:gd name="textAreaLeft" fmla="*/ 0 w 1434240"/>
                    <a:gd name="textAreaRight" fmla="*/ 1434600 w 1434240"/>
                    <a:gd name="textAreaTop" fmla="*/ 0 h 1046520"/>
                    <a:gd name="textAreaBottom" fmla="*/ 1046880 h 1046520"/>
                  </a:gdLst>
                  <a:ahLst/>
                  <a:cxnLst/>
                  <a:rect l="textAreaLeft" t="textAreaTop" r="textAreaRight" b="textAreaBottom"/>
                  <a:pathLst>
                    <a:path w="3284576" h="3284576">
                      <a:moveTo>
                        <a:pt x="174199" y="2378376"/>
                      </a:moveTo>
                      <a:arcTo wR="1642288" hR="1642288" stAng="9202269" swAng="1359451"/>
                    </a:path>
                  </a:pathLst>
                </a:custGeom>
                <a:noFill/>
                <a:ln w="9360">
                  <a:solidFill>
                    <a:srgbClr val="4BACC6"/>
                  </a:solidFill>
                  <a:round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6" name="Picture 17" descr="C:\Program Files\Microsoft Office\MEDIA\CAGCAT10\j0195384.wmf">
            <a:extLst>
              <a:ext uri="{FF2B5EF4-FFF2-40B4-BE49-F238E27FC236}">
                <a16:creationId xmlns:a16="http://schemas.microsoft.com/office/drawing/2014/main" id="{5ADA585B-0785-45FE-B0F4-A43C201F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0837" y="1942964"/>
            <a:ext cx="600275" cy="48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FECA5F-EA8A-4A5A-9955-76C7AA257285}"/>
              </a:ext>
            </a:extLst>
          </p:cNvPr>
          <p:cNvSpPr/>
          <p:nvPr/>
        </p:nvSpPr>
        <p:spPr>
          <a:xfrm>
            <a:off x="4376936" y="1639996"/>
            <a:ext cx="26070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Excel manage equipment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Right Arrow 58">
            <a:extLst>
              <a:ext uri="{FF2B5EF4-FFF2-40B4-BE49-F238E27FC236}">
                <a16:creationId xmlns:a16="http://schemas.microsoft.com/office/drawing/2014/main" id="{92042FC7-063D-472B-8A3F-9F6AA9669279}"/>
              </a:ext>
            </a:extLst>
          </p:cNvPr>
          <p:cNvSpPr/>
          <p:nvPr/>
        </p:nvSpPr>
        <p:spPr>
          <a:xfrm>
            <a:off x="5552063" y="2039985"/>
            <a:ext cx="190820" cy="2335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DF914AC-0879-4A34-B887-523990C11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285" y="1910831"/>
            <a:ext cx="499549" cy="4812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E423D3-2B6E-46E3-8125-FAFEFB4E99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2" t="11456" r="20365" b="8615"/>
          <a:stretch/>
        </p:blipFill>
        <p:spPr>
          <a:xfrm>
            <a:off x="5835513" y="2799153"/>
            <a:ext cx="964842" cy="48701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03C31C3-36D2-4362-92AC-B3BB5C264552}"/>
              </a:ext>
            </a:extLst>
          </p:cNvPr>
          <p:cNvSpPr/>
          <p:nvPr/>
        </p:nvSpPr>
        <p:spPr>
          <a:xfrm>
            <a:off x="4497261" y="2826817"/>
            <a:ext cx="1314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Inventory PC by Paper  </a:t>
            </a:r>
          </a:p>
        </p:txBody>
      </p:sp>
      <p:sp>
        <p:nvSpPr>
          <p:cNvPr id="32" name="Down Arrow 62">
            <a:extLst>
              <a:ext uri="{FF2B5EF4-FFF2-40B4-BE49-F238E27FC236}">
                <a16:creationId xmlns:a16="http://schemas.microsoft.com/office/drawing/2014/main" id="{473F752F-B777-4063-A280-3DF5F0991924}"/>
              </a:ext>
            </a:extLst>
          </p:cNvPr>
          <p:cNvSpPr/>
          <p:nvPr/>
        </p:nvSpPr>
        <p:spPr>
          <a:xfrm>
            <a:off x="6264873" y="2514794"/>
            <a:ext cx="279618" cy="20608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63">
            <a:extLst>
              <a:ext uri="{FF2B5EF4-FFF2-40B4-BE49-F238E27FC236}">
                <a16:creationId xmlns:a16="http://schemas.microsoft.com/office/drawing/2014/main" id="{CD2F39F6-FC28-4507-9637-222FD5E60C71}"/>
              </a:ext>
            </a:extLst>
          </p:cNvPr>
          <p:cNvSpPr/>
          <p:nvPr/>
        </p:nvSpPr>
        <p:spPr>
          <a:xfrm>
            <a:off x="4870539" y="2551712"/>
            <a:ext cx="284158" cy="21497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3" descr="ISN063のコピー">
            <a:extLst>
              <a:ext uri="{FF2B5EF4-FFF2-40B4-BE49-F238E27FC236}">
                <a16:creationId xmlns:a16="http://schemas.microsoft.com/office/drawing/2014/main" id="{8E9274FA-E180-401E-A055-7727337B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137" y="1639995"/>
            <a:ext cx="1431944" cy="12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1D9C295-EEE6-4DFA-8155-6175907954DD}"/>
              </a:ext>
            </a:extLst>
          </p:cNvPr>
          <p:cNvSpPr/>
          <p:nvPr/>
        </p:nvSpPr>
        <p:spPr>
          <a:xfrm>
            <a:off x="7976306" y="1214575"/>
            <a:ext cx="10668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Why ?</a:t>
            </a:r>
            <a:endParaRPr lang="en-US" sz="2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B130891-931B-4118-BB6E-FEA888452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78568"/>
              </p:ext>
            </p:extLst>
          </p:nvPr>
        </p:nvGraphicFramePr>
        <p:xfrm>
          <a:off x="144482" y="3832237"/>
          <a:ext cx="3288843" cy="1064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401">
                  <a:extLst>
                    <a:ext uri="{9D8B030D-6E8A-4147-A177-3AD203B41FA5}">
                      <a16:colId xmlns:a16="http://schemas.microsoft.com/office/drawing/2014/main" val="1010512353"/>
                    </a:ext>
                  </a:extLst>
                </a:gridCol>
                <a:gridCol w="660415">
                  <a:extLst>
                    <a:ext uri="{9D8B030D-6E8A-4147-A177-3AD203B41FA5}">
                      <a16:colId xmlns:a16="http://schemas.microsoft.com/office/drawing/2014/main" val="3702626767"/>
                    </a:ext>
                  </a:extLst>
                </a:gridCol>
                <a:gridCol w="1447027">
                  <a:extLst>
                    <a:ext uri="{9D8B030D-6E8A-4147-A177-3AD203B41FA5}">
                      <a16:colId xmlns:a16="http://schemas.microsoft.com/office/drawing/2014/main" val="2997400905"/>
                    </a:ext>
                  </a:extLst>
                </a:gridCol>
              </a:tblGrid>
              <a:tr h="49986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Quantity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inventory </a:t>
                      </a:r>
                    </a:p>
                    <a:p>
                      <a:pPr algn="ctr"/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month (hours)</a:t>
                      </a:r>
                    </a:p>
                  </a:txBody>
                  <a:tcPr marL="0" marR="0" marT="27432" marB="27432" anchor="ctr"/>
                </a:tc>
                <a:extLst>
                  <a:ext uri="{0D108BD9-81ED-4DB2-BD59-A6C34878D82A}">
                    <a16:rowId xmlns:a16="http://schemas.microsoft.com/office/drawing/2014/main" val="2477666841"/>
                  </a:ext>
                </a:extLst>
              </a:tr>
              <a:tr h="2825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Stationery Item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490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490</a:t>
                      </a:r>
                    </a:p>
                  </a:txBody>
                  <a:tcPr marL="0" marR="0" marT="27432" marB="27432" anchor="ctr"/>
                </a:tc>
                <a:extLst>
                  <a:ext uri="{0D108BD9-81ED-4DB2-BD59-A6C34878D82A}">
                    <a16:rowId xmlns:a16="http://schemas.microsoft.com/office/drawing/2014/main" val="1077102673"/>
                  </a:ext>
                </a:extLst>
              </a:tr>
              <a:tr h="2825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Infra Equipment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</a:p>
                  </a:txBody>
                  <a:tcPr marL="0" marR="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</a:p>
                  </a:txBody>
                  <a:tcPr marL="0" marR="0" marT="27432" marB="27432" anchor="ctr"/>
                </a:tc>
                <a:extLst>
                  <a:ext uri="{0D108BD9-81ED-4DB2-BD59-A6C34878D82A}">
                    <a16:rowId xmlns:a16="http://schemas.microsoft.com/office/drawing/2014/main" val="3916954793"/>
                  </a:ext>
                </a:extLst>
              </a:tr>
            </a:tbl>
          </a:graphicData>
        </a:graphic>
      </p:graphicFrame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327C3831-D2DA-47E1-8EC9-61F0D5ACE9EC}"/>
              </a:ext>
            </a:extLst>
          </p:cNvPr>
          <p:cNvSpPr/>
          <p:nvPr/>
        </p:nvSpPr>
        <p:spPr>
          <a:xfrm>
            <a:off x="301969" y="5158238"/>
            <a:ext cx="3015560" cy="1439114"/>
          </a:xfrm>
          <a:prstGeom prst="roundRect">
            <a:avLst>
              <a:gd name="adj" fmla="val 16667"/>
            </a:avLst>
          </a:prstGeom>
          <a:noFill/>
          <a:ln w="255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Manual job, waste papers.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Take time to inventory.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Difficult control in-out.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mistake.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ensure quality.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CA6F66-40A4-4B00-8FC4-5A5E8A2100B8}"/>
              </a:ext>
            </a:extLst>
          </p:cNvPr>
          <p:cNvGrpSpPr/>
          <p:nvPr/>
        </p:nvGrpSpPr>
        <p:grpSpPr bwMode="auto">
          <a:xfrm>
            <a:off x="4870539" y="3736832"/>
            <a:ext cx="3529413" cy="717376"/>
            <a:chOff x="-237512" y="711629"/>
            <a:chExt cx="5155781" cy="791167"/>
          </a:xfrm>
          <a:gradFill>
            <a:gsLst>
              <a:gs pos="0">
                <a:srgbClr val="FF6699">
                  <a:gamma/>
                  <a:tint val="0"/>
                  <a:invGamma/>
                  <a:alpha val="80000"/>
                </a:srgbClr>
              </a:gs>
              <a:gs pos="100000">
                <a:srgbClr val="1129A1">
                  <a:lumMod val="40000"/>
                  <a:lumOff val="60000"/>
                </a:srgbClr>
              </a:gs>
            </a:gsLst>
            <a:lin ang="0" scaled="1"/>
          </a:gradFill>
        </p:grpSpPr>
        <p:sp>
          <p:nvSpPr>
            <p:cNvPr id="40" name="Rectangle 24">
              <a:extLst>
                <a:ext uri="{FF2B5EF4-FFF2-40B4-BE49-F238E27FC236}">
                  <a16:creationId xmlns:a16="http://schemas.microsoft.com/office/drawing/2014/main" id="{3A5E9264-3EBC-486A-A7F9-EE66AFA431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70051" y="791737"/>
              <a:ext cx="4988320" cy="71105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WordArt 55">
              <a:extLst>
                <a:ext uri="{FF2B5EF4-FFF2-40B4-BE49-F238E27FC236}">
                  <a16:creationId xmlns:a16="http://schemas.microsoft.com/office/drawing/2014/main" id="{9902EC00-FDCA-4A24-8A19-CC90B86F47A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-237512" y="711629"/>
              <a:ext cx="5069206" cy="706398"/>
            </a:xfrm>
            <a:prstGeom prst="rect">
              <a:avLst/>
            </a:prstGeom>
            <a:noFill/>
          </p:spPr>
          <p:txBody>
            <a:bodyPr wrap="none" fromWordArt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400" u="sng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0000FF"/>
                  </a:solidFill>
                  <a:effectLst>
                    <a:outerShdw dist="35921" dir="2700000" algn="ctr" rotWithShape="0">
                      <a:srgbClr val="777777"/>
                    </a:outerShdw>
                  </a:effectLst>
                  <a:latin typeface="Harlow Solid Italic" pitchFamily="82" charset="0"/>
                  <a:ea typeface="Batang" pitchFamily="18" charset="-127"/>
                  <a:cs typeface="Aparajita" pitchFamily="34" charset="0"/>
                </a:rPr>
                <a:t>Theme</a:t>
              </a:r>
              <a:endParaRPr lang="en-US" sz="5400" u="sng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35921" dir="2700000" algn="ctr" rotWithShape="0">
                    <a:srgbClr val="777777"/>
                  </a:outerShdw>
                </a:effectLst>
                <a:latin typeface="Harlow Solid Italic" pitchFamily="82" charset="0"/>
                <a:ea typeface="Batang" pitchFamily="18" charset="-127"/>
                <a:cs typeface="Aparajita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C5B9F7B-8F2A-4A20-A12B-469A9D8F07CC}"/>
              </a:ext>
            </a:extLst>
          </p:cNvPr>
          <p:cNvSpPr/>
          <p:nvPr/>
        </p:nvSpPr>
        <p:spPr bwMode="auto">
          <a:xfrm>
            <a:off x="3905484" y="4665991"/>
            <a:ext cx="5856033" cy="2082341"/>
          </a:xfrm>
          <a:prstGeom prst="rect">
            <a:avLst/>
          </a:prstGeom>
          <a:gradFill flip="none" rotWithShape="1">
            <a:gsLst>
              <a:gs pos="0">
                <a:srgbClr val="FFFFCC">
                  <a:shade val="30000"/>
                  <a:satMod val="115000"/>
                </a:srgbClr>
              </a:gs>
              <a:gs pos="50000">
                <a:srgbClr val="FFFFCC">
                  <a:shade val="67500"/>
                  <a:satMod val="115000"/>
                </a:srgbClr>
              </a:gs>
              <a:gs pos="100000">
                <a:srgbClr val="FFFFCC">
                  <a:shade val="100000"/>
                  <a:satMod val="115000"/>
                </a:srgbClr>
              </a:gs>
            </a:gsLst>
            <a:lin ang="81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vi-VN" sz="3600" b="1" kern="0" dirty="0">
                <a:ln w="31550" cmpd="sng">
                  <a:noFill/>
                  <a:prstDash val="solid"/>
                </a:ln>
                <a:solidFill>
                  <a:srgbClr val="0000FF"/>
                </a:solidFill>
                <a:latin typeface="Arial"/>
              </a:rPr>
              <a:t>Improve inventory IT asset procedure</a:t>
            </a:r>
          </a:p>
        </p:txBody>
      </p:sp>
      <p:sp>
        <p:nvSpPr>
          <p:cNvPr id="43" name="Rectangle: Rounded Corners 30">
            <a:extLst>
              <a:ext uri="{FF2B5EF4-FFF2-40B4-BE49-F238E27FC236}">
                <a16:creationId xmlns:a16="http://schemas.microsoft.com/office/drawing/2014/main" id="{164FABFC-0E44-408D-8A05-69F2DED11E95}"/>
              </a:ext>
            </a:extLst>
          </p:cNvPr>
          <p:cNvSpPr/>
          <p:nvPr/>
        </p:nvSpPr>
        <p:spPr>
          <a:xfrm>
            <a:off x="7232707" y="2881370"/>
            <a:ext cx="2589689" cy="737272"/>
          </a:xfrm>
          <a:prstGeom prst="roundRect">
            <a:avLst>
              <a:gd name="adj" fmla="val 16667"/>
            </a:avLst>
          </a:pr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1600" b="1" spc="-1" dirty="0">
                <a:solidFill>
                  <a:srgbClr val="780373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How to save time to management equipment?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4E87F89-4442-4324-BDF1-56679B1B3BC7}"/>
              </a:ext>
            </a:extLst>
          </p:cNvPr>
          <p:cNvSpPr/>
          <p:nvPr/>
        </p:nvSpPr>
        <p:spPr>
          <a:xfrm>
            <a:off x="3764211" y="1850718"/>
            <a:ext cx="261000" cy="915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E0277CC-295E-4161-B156-2B1D6D3EB05E}"/>
              </a:ext>
            </a:extLst>
          </p:cNvPr>
          <p:cNvSpPr/>
          <p:nvPr/>
        </p:nvSpPr>
        <p:spPr>
          <a:xfrm>
            <a:off x="7220232" y="1816931"/>
            <a:ext cx="261000" cy="915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8E5E15-AD8F-4284-8563-84804FCCCC2D}"/>
              </a:ext>
            </a:extLst>
          </p:cNvPr>
          <p:cNvSpPr/>
          <p:nvPr/>
        </p:nvSpPr>
        <p:spPr>
          <a:xfrm>
            <a:off x="144482" y="1437306"/>
            <a:ext cx="3338778" cy="22077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C91C34E-F28C-4C92-9C3C-B1A9E9764798}"/>
              </a:ext>
            </a:extLst>
          </p:cNvPr>
          <p:cNvSpPr/>
          <p:nvPr/>
        </p:nvSpPr>
        <p:spPr>
          <a:xfrm>
            <a:off x="4080559" y="1423223"/>
            <a:ext cx="2995888" cy="22077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51924" y="5870932"/>
            <a:ext cx="9144000" cy="91714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Goal : Save time inventory, reduce manual job!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3B4411-CF50-4F74-BED5-65844957C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-1" y="22002"/>
            <a:ext cx="9856773" cy="649172"/>
          </a:xfrm>
          <a:prstGeom prst="rect">
            <a:avLst/>
          </a:prstGeom>
        </p:spPr>
      </p:pic>
      <p:pic>
        <p:nvPicPr>
          <p:cNvPr id="3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55D0A4D8-541E-4E9E-8267-6DB317779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-1" y="14604"/>
            <a:ext cx="680646" cy="6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C253F07-B04F-44AD-8AAE-BFB48B4E7E64}"/>
              </a:ext>
            </a:extLst>
          </p:cNvPr>
          <p:cNvSpPr/>
          <p:nvPr/>
        </p:nvSpPr>
        <p:spPr>
          <a:xfrm>
            <a:off x="944673" y="-18451"/>
            <a:ext cx="710562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Setting Up Target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6B2C6B8-E00D-45B4-B840-6C5D0EA56DD7}"/>
              </a:ext>
            </a:extLst>
          </p:cNvPr>
          <p:cNvGrpSpPr/>
          <p:nvPr/>
        </p:nvGrpSpPr>
        <p:grpSpPr>
          <a:xfrm>
            <a:off x="5147966" y="2077073"/>
            <a:ext cx="4617296" cy="2658293"/>
            <a:chOff x="4953000" y="4922670"/>
            <a:chExt cx="4117401" cy="1475865"/>
          </a:xfrm>
        </p:grpSpPr>
        <p:sp>
          <p:nvSpPr>
            <p:cNvPr id="114" name="Cube 5">
              <a:extLst>
                <a:ext uri="{FF2B5EF4-FFF2-40B4-BE49-F238E27FC236}">
                  <a16:creationId xmlns:a16="http://schemas.microsoft.com/office/drawing/2014/main" id="{98C429AA-A0BC-44A0-94C9-A442781BA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5996062"/>
              <a:ext cx="1896169" cy="402291"/>
            </a:xfrm>
            <a:prstGeom prst="cube">
              <a:avLst>
                <a:gd name="adj" fmla="val 25000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4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Reduce paper: </a:t>
              </a:r>
              <a:r>
                <a:rPr lang="en-US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80%</a:t>
              </a:r>
              <a:endParaRPr lang="vi-VN" sz="1400" b="1" u="sng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5" name="Can 11">
              <a:extLst>
                <a:ext uri="{FF2B5EF4-FFF2-40B4-BE49-F238E27FC236}">
                  <a16:creationId xmlns:a16="http://schemas.microsoft.com/office/drawing/2014/main" id="{E1779D8F-38CC-441F-B2BE-39E72DE8E511}"/>
                </a:ext>
              </a:extLst>
            </p:cNvPr>
            <p:cNvSpPr/>
            <p:nvPr/>
          </p:nvSpPr>
          <p:spPr bwMode="auto">
            <a:xfrm>
              <a:off x="5145187" y="5153103"/>
              <a:ext cx="609599" cy="845577"/>
            </a:xfrm>
            <a:prstGeom prst="can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100%</a:t>
              </a:r>
            </a:p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Paper</a:t>
              </a:r>
              <a:endParaRPr lang="vi-VN" sz="1400" b="1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6" name="Can 12">
              <a:extLst>
                <a:ext uri="{FF2B5EF4-FFF2-40B4-BE49-F238E27FC236}">
                  <a16:creationId xmlns:a16="http://schemas.microsoft.com/office/drawing/2014/main" id="{2C7092A6-472E-440A-803E-4158274DCEAF}"/>
                </a:ext>
              </a:extLst>
            </p:cNvPr>
            <p:cNvSpPr/>
            <p:nvPr/>
          </p:nvSpPr>
          <p:spPr bwMode="auto">
            <a:xfrm>
              <a:off x="6031730" y="5754618"/>
              <a:ext cx="609599" cy="227998"/>
            </a:xfrm>
            <a:prstGeom prst="can">
              <a:avLst/>
            </a:prstGeom>
            <a:solidFill>
              <a:srgbClr val="00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sz="1400" b="1" dirty="0">
                  <a:cs typeface="Times New Roman" panose="02020603050405020304" pitchFamily="18" charset="0"/>
                </a:rPr>
                <a:t>20%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EB3CB1E-5479-4C5B-994B-A5F249D85660}"/>
                </a:ext>
              </a:extLst>
            </p:cNvPr>
            <p:cNvGrpSpPr/>
            <p:nvPr/>
          </p:nvGrpSpPr>
          <p:grpSpPr>
            <a:xfrm>
              <a:off x="6050120" y="4922670"/>
              <a:ext cx="632801" cy="839740"/>
              <a:chOff x="4572033" y="5747501"/>
              <a:chExt cx="646431" cy="482032"/>
            </a:xfrm>
          </p:grpSpPr>
          <p:sp>
            <p:nvSpPr>
              <p:cNvPr id="126" name="Can 13">
                <a:extLst>
                  <a:ext uri="{FF2B5EF4-FFF2-40B4-BE49-F238E27FC236}">
                    <a16:creationId xmlns:a16="http://schemas.microsoft.com/office/drawing/2014/main" id="{752F7609-9835-452A-8482-79FEEA90AF52}"/>
                  </a:ext>
                </a:extLst>
              </p:cNvPr>
              <p:cNvSpPr/>
              <p:nvPr/>
            </p:nvSpPr>
            <p:spPr bwMode="auto">
              <a:xfrm>
                <a:off x="4572033" y="5917846"/>
                <a:ext cx="646431" cy="311687"/>
              </a:xfrm>
              <a:prstGeom prst="can">
                <a:avLst>
                  <a:gd name="adj" fmla="val 26994"/>
                </a:avLst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sz="1400" b="1" u="sng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80%</a:t>
                </a:r>
                <a:endParaRPr lang="vi-VN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7" name="Group 34">
                <a:extLst>
                  <a:ext uri="{FF2B5EF4-FFF2-40B4-BE49-F238E27FC236}">
                    <a16:creationId xmlns:a16="http://schemas.microsoft.com/office/drawing/2014/main" id="{ECD159B1-E5C0-4C87-8A8C-153F4E79B5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19139" y="5747501"/>
                <a:ext cx="552218" cy="311687"/>
                <a:chOff x="2578284" y="1828800"/>
                <a:chExt cx="1307916" cy="655677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FA775F9-88DD-4F30-AFB4-74FE8E038473}"/>
                    </a:ext>
                  </a:extLst>
                </p:cNvPr>
                <p:cNvCxnSpPr/>
                <p:nvPr/>
              </p:nvCxnSpPr>
              <p:spPr>
                <a:xfrm flipV="1">
                  <a:off x="2578284" y="1828800"/>
                  <a:ext cx="1307916" cy="65567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F07B9EA-0BA9-4A58-9A68-3432DDE169B0}"/>
                    </a:ext>
                  </a:extLst>
                </p:cNvPr>
                <p:cNvCxnSpPr/>
                <p:nvPr/>
              </p:nvCxnSpPr>
              <p:spPr>
                <a:xfrm>
                  <a:off x="2743200" y="1905000"/>
                  <a:ext cx="1143000" cy="57947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8" name="Cube 5">
              <a:extLst>
                <a:ext uri="{FF2B5EF4-FFF2-40B4-BE49-F238E27FC236}">
                  <a16:creationId xmlns:a16="http://schemas.microsoft.com/office/drawing/2014/main" id="{8B5F36C6-79FA-4BE6-A167-5EAE56058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958" y="5996244"/>
              <a:ext cx="2179443" cy="402291"/>
            </a:xfrm>
            <a:prstGeom prst="cube">
              <a:avLst>
                <a:gd name="adj" fmla="val 25000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4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Save time inventory: </a:t>
              </a:r>
              <a:r>
                <a:rPr lang="en-US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80%</a:t>
              </a:r>
              <a:endParaRPr lang="vi-VN" sz="1400" b="1" u="sng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9" name="Can 11">
              <a:extLst>
                <a:ext uri="{FF2B5EF4-FFF2-40B4-BE49-F238E27FC236}">
                  <a16:creationId xmlns:a16="http://schemas.microsoft.com/office/drawing/2014/main" id="{3DE7F7D0-6044-47B3-8F9D-D2C0AF8E0C58}"/>
                </a:ext>
              </a:extLst>
            </p:cNvPr>
            <p:cNvSpPr/>
            <p:nvPr/>
          </p:nvSpPr>
          <p:spPr bwMode="auto">
            <a:xfrm>
              <a:off x="7366419" y="5153285"/>
              <a:ext cx="609599" cy="845577"/>
            </a:xfrm>
            <a:prstGeom prst="can">
              <a:avLst/>
            </a:prstGeom>
            <a:solidFill>
              <a:srgbClr val="000077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100%</a:t>
              </a:r>
            </a:p>
            <a:p>
              <a:pPr algn="ctr" eaLnBrk="1" fontAlgn="ctr" hangingPunct="1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Time</a:t>
              </a:r>
              <a:endParaRPr lang="vi-VN" sz="1400" b="1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20" name="Can 12">
              <a:extLst>
                <a:ext uri="{FF2B5EF4-FFF2-40B4-BE49-F238E27FC236}">
                  <a16:creationId xmlns:a16="http://schemas.microsoft.com/office/drawing/2014/main" id="{04ECD699-E8D0-4195-B2C7-40D36C8127B8}"/>
                </a:ext>
              </a:extLst>
            </p:cNvPr>
            <p:cNvSpPr/>
            <p:nvPr/>
          </p:nvSpPr>
          <p:spPr bwMode="auto">
            <a:xfrm>
              <a:off x="8252962" y="5695375"/>
              <a:ext cx="609599" cy="287423"/>
            </a:xfrm>
            <a:prstGeom prst="can">
              <a:avLst/>
            </a:prstGeom>
            <a:solidFill>
              <a:srgbClr val="00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sz="1400" b="1" dirty="0">
                  <a:cs typeface="Times New Roman" panose="02020603050405020304" pitchFamily="18" charset="0"/>
                </a:rPr>
                <a:t>33,3%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2188BB4-9016-4F14-A4F0-7F94C2F851D8}"/>
                </a:ext>
              </a:extLst>
            </p:cNvPr>
            <p:cNvGrpSpPr/>
            <p:nvPr/>
          </p:nvGrpSpPr>
          <p:grpSpPr>
            <a:xfrm>
              <a:off x="8244372" y="4953000"/>
              <a:ext cx="632801" cy="742375"/>
              <a:chOff x="4572033" y="5747501"/>
              <a:chExt cx="646431" cy="482035"/>
            </a:xfrm>
            <a:solidFill>
              <a:srgbClr val="0000FF"/>
            </a:solidFill>
          </p:grpSpPr>
          <p:sp>
            <p:nvSpPr>
              <p:cNvPr id="122" name="Can 13">
                <a:extLst>
                  <a:ext uri="{FF2B5EF4-FFF2-40B4-BE49-F238E27FC236}">
                    <a16:creationId xmlns:a16="http://schemas.microsoft.com/office/drawing/2014/main" id="{FDE57E9F-5738-4813-B888-2CA960B86343}"/>
                  </a:ext>
                </a:extLst>
              </p:cNvPr>
              <p:cNvSpPr/>
              <p:nvPr/>
            </p:nvSpPr>
            <p:spPr bwMode="auto">
              <a:xfrm>
                <a:off x="4572033" y="5917849"/>
                <a:ext cx="646431" cy="311687"/>
              </a:xfrm>
              <a:prstGeom prst="can">
                <a:avLst>
                  <a:gd name="adj" fmla="val 26994"/>
                </a:avLst>
              </a:prstGeom>
              <a:grpFill/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sz="1400" b="1" u="sng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66,7%</a:t>
                </a:r>
                <a:endParaRPr lang="vi-VN" sz="1400" b="1" u="sng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3" name="Group 34">
                <a:extLst>
                  <a:ext uri="{FF2B5EF4-FFF2-40B4-BE49-F238E27FC236}">
                    <a16:creationId xmlns:a16="http://schemas.microsoft.com/office/drawing/2014/main" id="{B77654F6-FDD8-4B92-9C56-D656E4AAA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19139" y="5747501"/>
                <a:ext cx="552218" cy="311687"/>
                <a:chOff x="2578284" y="1828800"/>
                <a:chExt cx="1307916" cy="655677"/>
              </a:xfrm>
              <a:grpFill/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5338E4A-EC4F-4D67-B326-3831CC81A889}"/>
                    </a:ext>
                  </a:extLst>
                </p:cNvPr>
                <p:cNvCxnSpPr/>
                <p:nvPr/>
              </p:nvCxnSpPr>
              <p:spPr>
                <a:xfrm flipV="1">
                  <a:off x="2578284" y="1828800"/>
                  <a:ext cx="1307916" cy="655677"/>
                </a:xfrm>
                <a:prstGeom prst="line">
                  <a:avLst/>
                </a:prstGeom>
                <a:grpFill/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D13B013-C098-4DA9-ACEE-A422AB315505}"/>
                    </a:ext>
                  </a:extLst>
                </p:cNvPr>
                <p:cNvCxnSpPr/>
                <p:nvPr/>
              </p:nvCxnSpPr>
              <p:spPr>
                <a:xfrm>
                  <a:off x="2743200" y="1905000"/>
                  <a:ext cx="1143000" cy="579477"/>
                </a:xfrm>
                <a:prstGeom prst="line">
                  <a:avLst/>
                </a:prstGeom>
                <a:grpFill/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0" name="Rectangle: Rounded Corners 22">
            <a:extLst>
              <a:ext uri="{FF2B5EF4-FFF2-40B4-BE49-F238E27FC236}">
                <a16:creationId xmlns:a16="http://schemas.microsoft.com/office/drawing/2014/main" id="{C4DA1A5B-A515-46EC-976B-541A7A37FBB2}"/>
              </a:ext>
            </a:extLst>
          </p:cNvPr>
          <p:cNvSpPr/>
          <p:nvPr/>
        </p:nvSpPr>
        <p:spPr>
          <a:xfrm>
            <a:off x="451924" y="846330"/>
            <a:ext cx="4696041" cy="521995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0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Standardization All Manual Operations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Rectangle: Rounded Corners 22">
            <a:extLst>
              <a:ext uri="{FF2B5EF4-FFF2-40B4-BE49-F238E27FC236}">
                <a16:creationId xmlns:a16="http://schemas.microsoft.com/office/drawing/2014/main" id="{B3E30BE4-95F2-4203-9EC2-366C359F1FC4}"/>
              </a:ext>
            </a:extLst>
          </p:cNvPr>
          <p:cNvSpPr/>
          <p:nvPr/>
        </p:nvSpPr>
        <p:spPr>
          <a:xfrm>
            <a:off x="5529064" y="862287"/>
            <a:ext cx="3745513" cy="549533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0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Save Time Inventory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2" name="Diagram 131">
            <a:extLst>
              <a:ext uri="{FF2B5EF4-FFF2-40B4-BE49-F238E27FC236}">
                <a16:creationId xmlns:a16="http://schemas.microsoft.com/office/drawing/2014/main" id="{52F66866-7056-41D2-8B21-CCD8C722E9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181766"/>
              </p:ext>
            </p:extLst>
          </p:nvPr>
        </p:nvGraphicFramePr>
        <p:xfrm>
          <a:off x="-417350" y="1473067"/>
          <a:ext cx="5799992" cy="4153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0069B64-5418-4D0E-B3C2-318638741D98}"/>
              </a:ext>
            </a:extLst>
          </p:cNvPr>
          <p:cNvGrpSpPr/>
          <p:nvPr/>
        </p:nvGrpSpPr>
        <p:grpSpPr>
          <a:xfrm>
            <a:off x="1712640" y="2739030"/>
            <a:ext cx="1224136" cy="1442088"/>
            <a:chOff x="1352600" y="2564904"/>
            <a:chExt cx="1633957" cy="2782168"/>
          </a:xfrm>
        </p:grpSpPr>
        <p:pic>
          <p:nvPicPr>
            <p:cNvPr id="136" name="図 31">
              <a:extLst>
                <a:ext uri="{FF2B5EF4-FFF2-40B4-BE49-F238E27FC236}">
                  <a16:creationId xmlns:a16="http://schemas.microsoft.com/office/drawing/2014/main" id="{C3E8EF4E-9E29-4D22-8B47-64C6342E0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442" y="2708920"/>
              <a:ext cx="401824" cy="99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7" descr="C:\Program Files\Microsoft Office\MEDIA\CAGCAT10\j0285750.wmf">
              <a:extLst>
                <a:ext uri="{FF2B5EF4-FFF2-40B4-BE49-F238E27FC236}">
                  <a16:creationId xmlns:a16="http://schemas.microsoft.com/office/drawing/2014/main" id="{9109F7F4-274A-4F0F-9977-AB9A216BF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1725" y="3042758"/>
              <a:ext cx="964832" cy="638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フローチャート : 磁気ディスク 12">
              <a:extLst>
                <a:ext uri="{FF2B5EF4-FFF2-40B4-BE49-F238E27FC236}">
                  <a16:creationId xmlns:a16="http://schemas.microsoft.com/office/drawing/2014/main" id="{87476AE9-33B3-46C6-B612-2B9CE18D9E38}"/>
                </a:ext>
              </a:extLst>
            </p:cNvPr>
            <p:cNvSpPr/>
            <p:nvPr/>
          </p:nvSpPr>
          <p:spPr>
            <a:xfrm>
              <a:off x="1460983" y="4471631"/>
              <a:ext cx="1417190" cy="875441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ALCMS</a:t>
              </a:r>
              <a:endParaRPr lang="en-SG" sz="1000" dirty="0"/>
            </a:p>
          </p:txBody>
        </p:sp>
        <p:sp>
          <p:nvSpPr>
            <p:cNvPr id="139" name="Rounded Rectangle 2">
              <a:extLst>
                <a:ext uri="{FF2B5EF4-FFF2-40B4-BE49-F238E27FC236}">
                  <a16:creationId xmlns:a16="http://schemas.microsoft.com/office/drawing/2014/main" id="{D05D2095-216B-4929-9D87-7D3B2DEB2E32}"/>
                </a:ext>
              </a:extLst>
            </p:cNvPr>
            <p:cNvSpPr/>
            <p:nvPr/>
          </p:nvSpPr>
          <p:spPr>
            <a:xfrm>
              <a:off x="1352600" y="2564904"/>
              <a:ext cx="1633957" cy="13114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上下矢印 14">
              <a:extLst>
                <a:ext uri="{FF2B5EF4-FFF2-40B4-BE49-F238E27FC236}">
                  <a16:creationId xmlns:a16="http://schemas.microsoft.com/office/drawing/2014/main" id="{4AB26BDE-B3E2-4E2C-B322-92DB0C67DA15}"/>
                </a:ext>
              </a:extLst>
            </p:cNvPr>
            <p:cNvSpPr/>
            <p:nvPr/>
          </p:nvSpPr>
          <p:spPr>
            <a:xfrm>
              <a:off x="2002372" y="3876368"/>
              <a:ext cx="334412" cy="659856"/>
            </a:xfrm>
            <a:prstGeom prst="upDownArrow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A7CC682-51D2-449A-B425-CB961EFA6AA9}"/>
              </a:ext>
            </a:extLst>
          </p:cNvPr>
          <p:cNvSpPr/>
          <p:nvPr/>
        </p:nvSpPr>
        <p:spPr bwMode="auto">
          <a:xfrm>
            <a:off x="9067800" y="-2739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5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391593093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-12910" y="19080"/>
            <a:ext cx="9525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95247" y="-19835"/>
            <a:ext cx="4308686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Action Plan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129464" y="10390"/>
            <a:ext cx="90559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6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pic>
        <p:nvPicPr>
          <p:cNvPr id="19" name="Picture 2" descr="N:\02.Production\2.2 FA\2. DP\01. Quality\19. Other\2.Ms.Doan\Pic QCC\shutterstock_13692479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t="10682" r="8000" b="6847"/>
          <a:stretch/>
        </p:blipFill>
        <p:spPr bwMode="auto">
          <a:xfrm>
            <a:off x="5053551" y="1695809"/>
            <a:ext cx="2671438" cy="2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Group 16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26756"/>
              </p:ext>
            </p:extLst>
          </p:nvPr>
        </p:nvGraphicFramePr>
        <p:xfrm>
          <a:off x="125213" y="699417"/>
          <a:ext cx="9727062" cy="5757416"/>
        </p:xfrm>
        <a:graphic>
          <a:graphicData uri="http://schemas.openxmlformats.org/drawingml/2006/table">
            <a:tbl>
              <a:tblPr/>
              <a:tblGrid>
                <a:gridCol w="74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543880125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968314447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800298495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279831687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4019442134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397719909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4069244276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2237725397"/>
                    </a:ext>
                  </a:extLst>
                </a:gridCol>
                <a:gridCol w="211508">
                  <a:extLst>
                    <a:ext uri="{9D8B030D-6E8A-4147-A177-3AD203B41FA5}">
                      <a16:colId xmlns:a16="http://schemas.microsoft.com/office/drawing/2014/main" val="104008530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921747749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558160909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749649166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485261282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3261213976"/>
                    </a:ext>
                  </a:extLst>
                </a:gridCol>
                <a:gridCol w="209040">
                  <a:extLst>
                    <a:ext uri="{9D8B030D-6E8A-4147-A177-3AD203B41FA5}">
                      <a16:colId xmlns:a16="http://schemas.microsoft.com/office/drawing/2014/main" val="1658809076"/>
                    </a:ext>
                  </a:extLst>
                </a:gridCol>
                <a:gridCol w="7399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241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062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PDCA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No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What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Where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When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Who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How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4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Content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Location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Oct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Nov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Dec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Jan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Feb</a:t>
                      </a:r>
                    </a:p>
                  </a:txBody>
                  <a:tcPr marL="91435" marR="91435" marT="45757" marB="4575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Tool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1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1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Choosing theme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Chung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41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Establishing target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Hien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3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Marking Action plan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Minh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Gant 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08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Analyzing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All member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Fishbone 5 why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5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5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Implement Countermeasure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All member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PDCA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9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6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Confirming effect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Trinh, Hai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4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7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HGP創英角ｺﾞｼｯｸUB" pitchFamily="50" charset="-128"/>
                        </a:rPr>
                        <a:t>Standardization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QCC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Minh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WI/Document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8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GP創英角ｺﾞｼｯｸUB" pitchFamily="50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8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Reviewing &amp; next theme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IT Training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All member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itchFamily="18" charset="0"/>
                          <a:ea typeface="Arial Unicode MS" pitchFamily="34" charset="-128"/>
                          <a:cs typeface="Arial Unicode MS" pitchFamily="34" charset="-128"/>
                        </a:rPr>
                        <a:t>Pareto chart</a:t>
                      </a:r>
                    </a:p>
                  </a:txBody>
                  <a:tcPr marL="89996" marR="89996" marT="46801" marB="468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Line 147"/>
          <p:cNvSpPr>
            <a:spLocks noChangeShapeType="1"/>
          </p:cNvSpPr>
          <p:nvPr/>
        </p:nvSpPr>
        <p:spPr bwMode="auto">
          <a:xfrm>
            <a:off x="3907574" y="1990714"/>
            <a:ext cx="412418" cy="6351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22" name="Line 174"/>
          <p:cNvSpPr>
            <a:spLocks noChangeShapeType="1"/>
          </p:cNvSpPr>
          <p:nvPr/>
        </p:nvSpPr>
        <p:spPr bwMode="auto">
          <a:xfrm flipV="1">
            <a:off x="3933471" y="3638998"/>
            <a:ext cx="412419" cy="1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80"/>
          <p:cNvSpPr>
            <a:spLocks noChangeShapeType="1"/>
          </p:cNvSpPr>
          <p:nvPr/>
        </p:nvSpPr>
        <p:spPr bwMode="auto">
          <a:xfrm>
            <a:off x="7313630" y="5445224"/>
            <a:ext cx="338138" cy="0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604"/>
          <p:cNvSpPr>
            <a:spLocks noChangeShapeType="1"/>
          </p:cNvSpPr>
          <p:nvPr/>
        </p:nvSpPr>
        <p:spPr bwMode="auto">
          <a:xfrm flipV="1">
            <a:off x="4576395" y="4145164"/>
            <a:ext cx="3256925" cy="3916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606"/>
          <p:cNvSpPr>
            <a:spLocks noChangeShapeType="1"/>
          </p:cNvSpPr>
          <p:nvPr/>
        </p:nvSpPr>
        <p:spPr bwMode="auto">
          <a:xfrm flipV="1">
            <a:off x="6212668" y="4696695"/>
            <a:ext cx="1692660" cy="28449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Line 1608"/>
          <p:cNvSpPr>
            <a:spLocks noChangeShapeType="1"/>
          </p:cNvSpPr>
          <p:nvPr/>
        </p:nvSpPr>
        <p:spPr bwMode="auto">
          <a:xfrm flipV="1">
            <a:off x="4469342" y="6686564"/>
            <a:ext cx="431800" cy="6350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27" name="Line 1608"/>
          <p:cNvSpPr>
            <a:spLocks noChangeShapeType="1"/>
          </p:cNvSpPr>
          <p:nvPr/>
        </p:nvSpPr>
        <p:spPr bwMode="auto">
          <a:xfrm flipV="1">
            <a:off x="6130615" y="6692914"/>
            <a:ext cx="431800" cy="63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28" name="Line 1608"/>
          <p:cNvSpPr>
            <a:spLocks noChangeShapeType="1"/>
          </p:cNvSpPr>
          <p:nvPr/>
        </p:nvSpPr>
        <p:spPr bwMode="auto">
          <a:xfrm>
            <a:off x="3929424" y="3826253"/>
            <a:ext cx="584525" cy="1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1608"/>
          <p:cNvSpPr>
            <a:spLocks noChangeShapeType="1"/>
          </p:cNvSpPr>
          <p:nvPr/>
        </p:nvSpPr>
        <p:spPr bwMode="auto">
          <a:xfrm flipV="1">
            <a:off x="4513948" y="4309871"/>
            <a:ext cx="3319371" cy="1733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1608"/>
          <p:cNvSpPr>
            <a:spLocks noChangeShapeType="1"/>
          </p:cNvSpPr>
          <p:nvPr/>
        </p:nvSpPr>
        <p:spPr bwMode="auto">
          <a:xfrm flipV="1">
            <a:off x="6212668" y="4941168"/>
            <a:ext cx="169266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1608"/>
          <p:cNvSpPr>
            <a:spLocks noChangeShapeType="1"/>
          </p:cNvSpPr>
          <p:nvPr/>
        </p:nvSpPr>
        <p:spPr bwMode="auto">
          <a:xfrm flipV="1">
            <a:off x="7313630" y="5580945"/>
            <a:ext cx="33813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47"/>
          <p:cNvSpPr>
            <a:spLocks noChangeShapeType="1"/>
          </p:cNvSpPr>
          <p:nvPr/>
        </p:nvSpPr>
        <p:spPr bwMode="auto">
          <a:xfrm flipV="1">
            <a:off x="3933471" y="2530562"/>
            <a:ext cx="412419" cy="2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47"/>
          <p:cNvSpPr>
            <a:spLocks noChangeShapeType="1"/>
          </p:cNvSpPr>
          <p:nvPr/>
        </p:nvSpPr>
        <p:spPr bwMode="auto">
          <a:xfrm flipV="1">
            <a:off x="4113782" y="3116362"/>
            <a:ext cx="462614" cy="3916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608"/>
          <p:cNvSpPr>
            <a:spLocks noChangeShapeType="1"/>
          </p:cNvSpPr>
          <p:nvPr/>
        </p:nvSpPr>
        <p:spPr bwMode="auto">
          <a:xfrm>
            <a:off x="4104131" y="3284984"/>
            <a:ext cx="47226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608"/>
          <p:cNvSpPr>
            <a:spLocks noChangeShapeType="1"/>
          </p:cNvSpPr>
          <p:nvPr/>
        </p:nvSpPr>
        <p:spPr bwMode="auto">
          <a:xfrm flipV="1">
            <a:off x="3915541" y="2730659"/>
            <a:ext cx="412419" cy="3916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1608"/>
          <p:cNvSpPr>
            <a:spLocks noChangeShapeType="1"/>
          </p:cNvSpPr>
          <p:nvPr/>
        </p:nvSpPr>
        <p:spPr bwMode="auto">
          <a:xfrm>
            <a:off x="3907573" y="2210356"/>
            <a:ext cx="412419" cy="63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37" name="Line 180"/>
          <p:cNvSpPr>
            <a:spLocks noChangeShapeType="1"/>
          </p:cNvSpPr>
          <p:nvPr/>
        </p:nvSpPr>
        <p:spPr bwMode="auto">
          <a:xfrm>
            <a:off x="7663038" y="5949280"/>
            <a:ext cx="242290" cy="0"/>
          </a:xfrm>
          <a:prstGeom prst="line">
            <a:avLst/>
          </a:prstGeom>
          <a:noFill/>
          <a:ln w="3810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38" name="Line 1608"/>
          <p:cNvSpPr>
            <a:spLocks noChangeShapeType="1"/>
          </p:cNvSpPr>
          <p:nvPr/>
        </p:nvSpPr>
        <p:spPr bwMode="auto">
          <a:xfrm flipV="1">
            <a:off x="7663038" y="6093296"/>
            <a:ext cx="23102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39" name="Rectangle 1610"/>
          <p:cNvSpPr>
            <a:spLocks noChangeArrowheads="1"/>
          </p:cNvSpPr>
          <p:nvPr/>
        </p:nvSpPr>
        <p:spPr bwMode="auto">
          <a:xfrm>
            <a:off x="2214563" y="6453336"/>
            <a:ext cx="1585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ja-JP" sz="2000" i="1" dirty="0">
                <a:latin typeface="Cambria" pitchFamily="18" charset="0"/>
                <a:ea typeface="Arial Unicode MS" pitchFamily="34" charset="-128"/>
                <a:cs typeface="Arial Unicode MS" pitchFamily="34" charset="-128"/>
              </a:rPr>
              <a:t>Remark:</a:t>
            </a:r>
          </a:p>
        </p:txBody>
      </p:sp>
      <p:sp>
        <p:nvSpPr>
          <p:cNvPr id="40" name="Text Box 217"/>
          <p:cNvSpPr txBox="1">
            <a:spLocks noChangeArrowheads="1"/>
          </p:cNvSpPr>
          <p:nvPr/>
        </p:nvSpPr>
        <p:spPr bwMode="auto">
          <a:xfrm>
            <a:off x="3354106" y="6547246"/>
            <a:ext cx="1066800" cy="338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ja-JP" sz="1600" i="1" dirty="0">
                <a:solidFill>
                  <a:schemeClr val="accent5">
                    <a:lumMod val="25000"/>
                  </a:schemeClr>
                </a:solidFill>
                <a:latin typeface="Cambria" pitchFamily="18" charset="0"/>
                <a:cs typeface="Arial" charset="0"/>
              </a:rPr>
              <a:t>Plan</a:t>
            </a:r>
          </a:p>
        </p:txBody>
      </p:sp>
      <p:sp>
        <p:nvSpPr>
          <p:cNvPr id="41" name="Text Box 217"/>
          <p:cNvSpPr txBox="1">
            <a:spLocks noChangeArrowheads="1"/>
          </p:cNvSpPr>
          <p:nvPr/>
        </p:nvSpPr>
        <p:spPr bwMode="auto">
          <a:xfrm>
            <a:off x="5053551" y="6534707"/>
            <a:ext cx="1066800" cy="338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ja-JP" sz="1600" b="1" i="1" dirty="0">
                <a:solidFill>
                  <a:srgbClr val="0000FF"/>
                </a:solidFill>
                <a:latin typeface="Cambria" pitchFamily="18" charset="0"/>
                <a:cs typeface="Arial" charset="0"/>
              </a:rPr>
              <a:t>Actual</a:t>
            </a:r>
          </a:p>
        </p:txBody>
      </p:sp>
      <p:pic>
        <p:nvPicPr>
          <p:cNvPr id="42" name="Picture 185" descr="L_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3" y="2285590"/>
            <a:ext cx="610139" cy="72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6" descr="L_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3" y="3638999"/>
            <a:ext cx="584525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7" descr="L_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0" y="4502276"/>
            <a:ext cx="623994" cy="727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8" descr="L_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2" y="5553825"/>
            <a:ext cx="674030" cy="79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E1FB19A4-CE31-494C-BA01-94FD150B6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0" y="19080"/>
            <a:ext cx="680646" cy="6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6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-1" y="20780"/>
            <a:ext cx="9865051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23973" y="-48467"/>
            <a:ext cx="4487699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Diagram Analysis</a:t>
            </a:r>
          </a:p>
        </p:txBody>
      </p:sp>
      <p:sp>
        <p:nvSpPr>
          <p:cNvPr id="152" name="Line 4"/>
          <p:cNvSpPr>
            <a:spLocks noChangeShapeType="1"/>
          </p:cNvSpPr>
          <p:nvPr/>
        </p:nvSpPr>
        <p:spPr bwMode="auto">
          <a:xfrm>
            <a:off x="4397382" y="1501404"/>
            <a:ext cx="1981200" cy="2169345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3" name="Line 13"/>
          <p:cNvSpPr>
            <a:spLocks noChangeShapeType="1"/>
          </p:cNvSpPr>
          <p:nvPr/>
        </p:nvSpPr>
        <p:spPr bwMode="auto">
          <a:xfrm>
            <a:off x="1882245" y="1562490"/>
            <a:ext cx="1539320" cy="2108259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4" name="Line 21"/>
          <p:cNvSpPr>
            <a:spLocks noChangeShapeType="1"/>
          </p:cNvSpPr>
          <p:nvPr/>
        </p:nvSpPr>
        <p:spPr bwMode="auto">
          <a:xfrm flipH="1">
            <a:off x="5764059" y="3733800"/>
            <a:ext cx="1281817" cy="2583233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5" name="Line 33"/>
          <p:cNvSpPr>
            <a:spLocks noChangeShapeType="1"/>
          </p:cNvSpPr>
          <p:nvPr/>
        </p:nvSpPr>
        <p:spPr bwMode="auto">
          <a:xfrm flipH="1">
            <a:off x="986410" y="3685002"/>
            <a:ext cx="1048040" cy="2418981"/>
          </a:xfrm>
          <a:prstGeom prst="line">
            <a:avLst/>
          </a:prstGeom>
          <a:noFill/>
          <a:ln w="5080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/>
          </a:p>
        </p:txBody>
      </p:sp>
      <p:sp>
        <p:nvSpPr>
          <p:cNvPr id="156" name="Line 2"/>
          <p:cNvSpPr>
            <a:spLocks noChangeShapeType="1"/>
          </p:cNvSpPr>
          <p:nvPr/>
        </p:nvSpPr>
        <p:spPr bwMode="auto">
          <a:xfrm>
            <a:off x="802326" y="3671847"/>
            <a:ext cx="7690004" cy="25683"/>
          </a:xfrm>
          <a:prstGeom prst="line">
            <a:avLst/>
          </a:prstGeom>
          <a:noFill/>
          <a:ln w="76200">
            <a:solidFill>
              <a:schemeClr val="accent2">
                <a:lumMod val="50000"/>
              </a:schemeClr>
            </a:solidFill>
            <a:round/>
            <a:headEnd type="oval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vi-VN" sz="4000"/>
          </a:p>
        </p:txBody>
      </p:sp>
      <p:sp>
        <p:nvSpPr>
          <p:cNvPr id="157" name="Rectangle 61"/>
          <p:cNvSpPr>
            <a:spLocks noChangeArrowheads="1"/>
          </p:cNvSpPr>
          <p:nvPr/>
        </p:nvSpPr>
        <p:spPr bwMode="auto">
          <a:xfrm>
            <a:off x="1023569" y="1132094"/>
            <a:ext cx="1795893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vi-VN" sz="1800" b="1" dirty="0">
                <a:latin typeface="Arial Black" pitchFamily="34" charset="0"/>
                <a:ea typeface="Batang" pitchFamily="18" charset="-127"/>
              </a:rPr>
              <a:t>MACHINE</a:t>
            </a:r>
          </a:p>
        </p:txBody>
      </p:sp>
      <p:sp>
        <p:nvSpPr>
          <p:cNvPr id="158" name="Rectangle 61"/>
          <p:cNvSpPr>
            <a:spLocks noChangeArrowheads="1"/>
          </p:cNvSpPr>
          <p:nvPr/>
        </p:nvSpPr>
        <p:spPr bwMode="auto">
          <a:xfrm>
            <a:off x="3511025" y="1125333"/>
            <a:ext cx="1761393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/>
          <a:p>
            <a:pPr algn="ctr"/>
            <a:r>
              <a:rPr lang="en-US" b="1" dirty="0">
                <a:latin typeface="Arial Black" pitchFamily="34" charset="0"/>
                <a:ea typeface="Batang" pitchFamily="18" charset="-127"/>
              </a:rPr>
              <a:t>MATERIAL</a:t>
            </a:r>
          </a:p>
        </p:txBody>
      </p:sp>
      <p:sp>
        <p:nvSpPr>
          <p:cNvPr id="159" name="Rectangle 61"/>
          <p:cNvSpPr>
            <a:spLocks noChangeArrowheads="1"/>
          </p:cNvSpPr>
          <p:nvPr/>
        </p:nvSpPr>
        <p:spPr bwMode="auto">
          <a:xfrm>
            <a:off x="5054058" y="6392103"/>
            <a:ext cx="1803941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/>
          <a:p>
            <a:pPr algn="ctr"/>
            <a:r>
              <a:rPr lang="en-US" b="1" dirty="0">
                <a:latin typeface="Arial Black" pitchFamily="34" charset="0"/>
                <a:ea typeface="Batang" pitchFamily="18" charset="-127"/>
              </a:rPr>
              <a:t>METHOD</a:t>
            </a:r>
          </a:p>
        </p:txBody>
      </p:sp>
      <p:pic>
        <p:nvPicPr>
          <p:cNvPr id="160" name="Picture 170" descr="stock-vector-fish-bone-4639253212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54">
            <a:off x="6178" y="2426075"/>
            <a:ext cx="967676" cy="2547881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39998"/>
              </a:srgbClr>
            </a:outerShdw>
          </a:effectLst>
          <a:extLst/>
        </p:spPr>
      </p:pic>
      <p:pic>
        <p:nvPicPr>
          <p:cNvPr id="161" name="Picture 170" descr="stock-vector-fish-bone-4639253212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3312" y="1812814"/>
            <a:ext cx="2381739" cy="29826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39999"/>
              </a:srgbClr>
            </a:outerShdw>
          </a:effectLst>
          <a:extLst/>
        </p:spPr>
      </p:pic>
      <p:sp>
        <p:nvSpPr>
          <p:cNvPr id="162" name="Rectangle 87"/>
          <p:cNvSpPr>
            <a:spLocks noChangeArrowheads="1"/>
          </p:cNvSpPr>
          <p:nvPr/>
        </p:nvSpPr>
        <p:spPr bwMode="auto">
          <a:xfrm>
            <a:off x="7730859" y="3261817"/>
            <a:ext cx="191368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FF"/>
                </a:solidFill>
                <a:latin typeface="Berlin Sans FB Demi" pitchFamily="34" charset="0"/>
                <a:ea typeface="MS PGothic" pitchFamily="34" charset="-128"/>
                <a:cs typeface="Arial" pitchFamily="34" charset="0"/>
              </a:rPr>
              <a:t>Save time inventory</a:t>
            </a:r>
          </a:p>
        </p:txBody>
      </p:sp>
      <p:sp>
        <p:nvSpPr>
          <p:cNvPr id="163" name="Rectangle 61"/>
          <p:cNvSpPr>
            <a:spLocks noChangeArrowheads="1"/>
          </p:cNvSpPr>
          <p:nvPr/>
        </p:nvSpPr>
        <p:spPr bwMode="auto">
          <a:xfrm>
            <a:off x="356561" y="5956446"/>
            <a:ext cx="14478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rgbClr val="0000FF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/>
        </p:spPr>
        <p:txBody>
          <a:bodyPr wrap="none" anchor="ctr"/>
          <a:lstStyle/>
          <a:p>
            <a:pPr algn="ctr"/>
            <a:r>
              <a:rPr lang="en-US" altLang="vi-VN" b="1" dirty="0">
                <a:latin typeface="Arial Black" pitchFamily="34" charset="0"/>
                <a:ea typeface="Batang" pitchFamily="18" charset="-127"/>
              </a:rPr>
              <a:t>MAN</a:t>
            </a:r>
          </a:p>
        </p:txBody>
      </p:sp>
      <p:pic>
        <p:nvPicPr>
          <p:cNvPr id="164" name="Picture 88" descr="PE01561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06" y="1100747"/>
            <a:ext cx="1429810" cy="101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" name="Straight Connector 92"/>
          <p:cNvCxnSpPr>
            <a:cxnSpLocks noChangeShapeType="1"/>
          </p:cNvCxnSpPr>
          <p:nvPr/>
        </p:nvCxnSpPr>
        <p:spPr bwMode="auto">
          <a:xfrm>
            <a:off x="1565555" y="2949444"/>
            <a:ext cx="1315916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Straight Connector 127"/>
          <p:cNvCxnSpPr>
            <a:cxnSpLocks noChangeShapeType="1"/>
          </p:cNvCxnSpPr>
          <p:nvPr/>
        </p:nvCxnSpPr>
        <p:spPr bwMode="auto">
          <a:xfrm flipH="1" flipV="1">
            <a:off x="1954007" y="2659216"/>
            <a:ext cx="416706" cy="281435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Straight Connector 92"/>
          <p:cNvCxnSpPr>
            <a:cxnSpLocks noChangeShapeType="1"/>
          </p:cNvCxnSpPr>
          <p:nvPr/>
        </p:nvCxnSpPr>
        <p:spPr bwMode="auto">
          <a:xfrm>
            <a:off x="5209057" y="4511404"/>
            <a:ext cx="1460461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Straight Connector 126"/>
          <p:cNvCxnSpPr>
            <a:cxnSpLocks noChangeShapeType="1"/>
          </p:cNvCxnSpPr>
          <p:nvPr/>
        </p:nvCxnSpPr>
        <p:spPr bwMode="auto">
          <a:xfrm flipH="1">
            <a:off x="6858000" y="4724181"/>
            <a:ext cx="142702" cy="31273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Straight Connector 92"/>
          <p:cNvCxnSpPr>
            <a:cxnSpLocks noChangeShapeType="1"/>
          </p:cNvCxnSpPr>
          <p:nvPr/>
        </p:nvCxnSpPr>
        <p:spPr bwMode="auto">
          <a:xfrm flipH="1">
            <a:off x="6477001" y="5036920"/>
            <a:ext cx="1248507" cy="23567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traight Connector 127"/>
          <p:cNvCxnSpPr>
            <a:cxnSpLocks noChangeShapeType="1"/>
          </p:cNvCxnSpPr>
          <p:nvPr/>
        </p:nvCxnSpPr>
        <p:spPr bwMode="auto">
          <a:xfrm>
            <a:off x="2567862" y="4236534"/>
            <a:ext cx="286520" cy="314971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traight Connector 127"/>
          <p:cNvCxnSpPr>
            <a:cxnSpLocks noChangeShapeType="1"/>
          </p:cNvCxnSpPr>
          <p:nvPr/>
        </p:nvCxnSpPr>
        <p:spPr bwMode="auto">
          <a:xfrm flipV="1">
            <a:off x="2373182" y="3933420"/>
            <a:ext cx="203325" cy="27622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Line 26"/>
          <p:cNvSpPr>
            <a:spLocks noChangeShapeType="1"/>
          </p:cNvSpPr>
          <p:nvPr/>
        </p:nvSpPr>
        <p:spPr bwMode="auto">
          <a:xfrm flipH="1" flipV="1">
            <a:off x="1804361" y="4218642"/>
            <a:ext cx="1223514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03" name="Rectangle 72"/>
          <p:cNvSpPr>
            <a:spLocks noChangeArrowheads="1"/>
          </p:cNvSpPr>
          <p:nvPr/>
        </p:nvSpPr>
        <p:spPr bwMode="auto">
          <a:xfrm>
            <a:off x="8008362" y="2075923"/>
            <a:ext cx="1205962" cy="329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 sz="14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07" name="Line 26"/>
          <p:cNvSpPr>
            <a:spLocks noChangeShapeType="1"/>
          </p:cNvSpPr>
          <p:nvPr/>
        </p:nvSpPr>
        <p:spPr bwMode="auto">
          <a:xfrm flipH="1" flipV="1">
            <a:off x="1357033" y="5328368"/>
            <a:ext cx="1223514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cxnSp>
        <p:nvCxnSpPr>
          <p:cNvPr id="308" name="Straight Connector 127"/>
          <p:cNvCxnSpPr>
            <a:cxnSpLocks noChangeShapeType="1"/>
          </p:cNvCxnSpPr>
          <p:nvPr/>
        </p:nvCxnSpPr>
        <p:spPr bwMode="auto">
          <a:xfrm flipV="1">
            <a:off x="1977235" y="5144196"/>
            <a:ext cx="345482" cy="153497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" name="Straight Connector 127"/>
          <p:cNvCxnSpPr>
            <a:cxnSpLocks noChangeShapeType="1"/>
          </p:cNvCxnSpPr>
          <p:nvPr/>
        </p:nvCxnSpPr>
        <p:spPr bwMode="auto">
          <a:xfrm>
            <a:off x="1757572" y="5344692"/>
            <a:ext cx="247357" cy="281149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Rounded Rectangle 79"/>
          <p:cNvSpPr/>
          <p:nvPr/>
        </p:nvSpPr>
        <p:spPr>
          <a:xfrm>
            <a:off x="3007151" y="3991503"/>
            <a:ext cx="925310" cy="44884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Wrong operate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779600" y="4483517"/>
            <a:ext cx="914400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follow </a:t>
            </a:r>
          </a:p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instruction</a:t>
            </a:r>
          </a:p>
        </p:txBody>
      </p:sp>
      <p:sp>
        <p:nvSpPr>
          <p:cNvPr id="82" name="Rounded Rectangle 78"/>
          <p:cNvSpPr>
            <a:spLocks noChangeArrowheads="1"/>
          </p:cNvSpPr>
          <p:nvPr/>
        </p:nvSpPr>
        <p:spPr bwMode="auto">
          <a:xfrm>
            <a:off x="1898812" y="4744772"/>
            <a:ext cx="1016427" cy="357249"/>
          </a:xfrm>
          <a:prstGeom prst="roundRect">
            <a:avLst>
              <a:gd name="adj" fmla="val 16667"/>
            </a:avLst>
          </a:prstGeom>
          <a:noFill/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</a:rPr>
              <a:t>Non understand</a:t>
            </a:r>
          </a:p>
        </p:txBody>
      </p:sp>
      <p:sp>
        <p:nvSpPr>
          <p:cNvPr id="83" name="Rounded Rectangle 78"/>
          <p:cNvSpPr>
            <a:spLocks noChangeArrowheads="1"/>
          </p:cNvSpPr>
          <p:nvPr/>
        </p:nvSpPr>
        <p:spPr bwMode="auto">
          <a:xfrm>
            <a:off x="2222685" y="3666384"/>
            <a:ext cx="1076038" cy="357249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altLang="ja-JP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Inattention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584035" y="3256618"/>
            <a:ext cx="715973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Run slowly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1494731" y="2268932"/>
            <a:ext cx="1088004" cy="41891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Win CE end of line 2023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225918" y="1925036"/>
            <a:ext cx="737039" cy="21097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manual</a:t>
            </a:r>
          </a:p>
        </p:txBody>
      </p:sp>
      <p:sp>
        <p:nvSpPr>
          <p:cNvPr id="100" name="Rounded Rectangle 90"/>
          <p:cNvSpPr>
            <a:spLocks noChangeArrowheads="1"/>
          </p:cNvSpPr>
          <p:nvPr/>
        </p:nvSpPr>
        <p:spPr bwMode="auto">
          <a:xfrm>
            <a:off x="2734850" y="2200046"/>
            <a:ext cx="913443" cy="37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r>
              <a:rPr lang="en-US" sz="15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</a:rPr>
              <a:t>Print barcode</a:t>
            </a:r>
          </a:p>
        </p:txBody>
      </p:sp>
      <p:sp>
        <p:nvSpPr>
          <p:cNvPr id="101" name="Rounded Rectangle 90"/>
          <p:cNvSpPr>
            <a:spLocks noChangeArrowheads="1"/>
          </p:cNvSpPr>
          <p:nvPr/>
        </p:nvSpPr>
        <p:spPr bwMode="auto">
          <a:xfrm>
            <a:off x="861737" y="2601963"/>
            <a:ext cx="842458" cy="57103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Handy terminal</a:t>
            </a:r>
          </a:p>
        </p:txBody>
      </p:sp>
      <p:sp>
        <p:nvSpPr>
          <p:cNvPr id="102" name="Rounded Rectangle 91"/>
          <p:cNvSpPr>
            <a:spLocks noChangeArrowheads="1"/>
          </p:cNvSpPr>
          <p:nvPr/>
        </p:nvSpPr>
        <p:spPr bwMode="auto">
          <a:xfrm>
            <a:off x="4196051" y="4277991"/>
            <a:ext cx="1154635" cy="43834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Many steps</a:t>
            </a:r>
          </a:p>
        </p:txBody>
      </p:sp>
      <p:sp>
        <p:nvSpPr>
          <p:cNvPr id="109" name="Rounded Rectangle 91"/>
          <p:cNvSpPr>
            <a:spLocks noChangeArrowheads="1"/>
          </p:cNvSpPr>
          <p:nvPr/>
        </p:nvSpPr>
        <p:spPr bwMode="auto">
          <a:xfrm>
            <a:off x="7498392" y="5677628"/>
            <a:ext cx="886143" cy="385771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Inventory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5409927" y="2083364"/>
            <a:ext cx="9906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 identify</a:t>
            </a:r>
          </a:p>
        </p:txBody>
      </p:sp>
      <p:cxnSp>
        <p:nvCxnSpPr>
          <p:cNvPr id="213" name="Straight Connector 92"/>
          <p:cNvCxnSpPr>
            <a:cxnSpLocks noChangeShapeType="1"/>
          </p:cNvCxnSpPr>
          <p:nvPr/>
        </p:nvCxnSpPr>
        <p:spPr bwMode="auto">
          <a:xfrm flipH="1" flipV="1">
            <a:off x="4690781" y="1774632"/>
            <a:ext cx="2105673" cy="25752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traight Connector 126"/>
          <p:cNvCxnSpPr>
            <a:cxnSpLocks noChangeShapeType="1"/>
          </p:cNvCxnSpPr>
          <p:nvPr/>
        </p:nvCxnSpPr>
        <p:spPr bwMode="auto">
          <a:xfrm flipH="1" flipV="1">
            <a:off x="5293329" y="1812814"/>
            <a:ext cx="393712" cy="34199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Rounded Rectangle 85"/>
          <p:cNvSpPr/>
          <p:nvPr/>
        </p:nvSpPr>
        <p:spPr>
          <a:xfrm>
            <a:off x="6705601" y="4419601"/>
            <a:ext cx="960083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Record data 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006760" y="9123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7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409576" y="697028"/>
            <a:ext cx="9021640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itchFamily="2" charset="2"/>
              <a:buChar char="q"/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Fishbone Analysis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19820" y="5210711"/>
            <a:ext cx="1458635" cy="1112529"/>
            <a:chOff x="4138819" y="5210710"/>
            <a:chExt cx="1458635" cy="1112529"/>
          </a:xfrm>
        </p:grpSpPr>
        <p:sp>
          <p:nvSpPr>
            <p:cNvPr id="96" name="Rounded Rectangle 95"/>
            <p:cNvSpPr/>
            <p:nvPr/>
          </p:nvSpPr>
          <p:spPr>
            <a:xfrm>
              <a:off x="4138819" y="5210710"/>
              <a:ext cx="1458635" cy="569723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kern="0" dirty="0">
                  <a:ln>
                    <a:solidFill>
                      <a:srgbClr val="1F497D">
                        <a:lumMod val="75000"/>
                      </a:srgbClr>
                    </a:solidFill>
                  </a:ln>
                  <a:solidFill>
                    <a:srgbClr val="0000FF"/>
                  </a:solidFill>
                </a:rPr>
                <a:t>Manual job</a:t>
              </a:r>
            </a:p>
          </p:txBody>
        </p:sp>
        <p:sp>
          <p:nvSpPr>
            <p:cNvPr id="99" name="角丸四角形 2"/>
            <p:cNvSpPr/>
            <p:nvPr/>
          </p:nvSpPr>
          <p:spPr>
            <a:xfrm>
              <a:off x="4488435" y="5922570"/>
              <a:ext cx="473409" cy="40066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800" b="1" dirty="0"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/>
                </a:rPr>
                <a:t></a:t>
              </a:r>
              <a:endParaRPr lang="ja-JP" altLang="en-US" sz="2800" b="1" dirty="0"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3" name="Rounded Rectangle 72"/>
          <p:cNvSpPr/>
          <p:nvPr/>
        </p:nvSpPr>
        <p:spPr>
          <a:xfrm>
            <a:off x="1815894" y="5564594"/>
            <a:ext cx="1182262" cy="27575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Lack training</a:t>
            </a:r>
          </a:p>
        </p:txBody>
      </p:sp>
      <p:sp>
        <p:nvSpPr>
          <p:cNvPr id="103" name="角丸四角形 2"/>
          <p:cNvSpPr/>
          <p:nvPr/>
        </p:nvSpPr>
        <p:spPr>
          <a:xfrm>
            <a:off x="196305" y="1284253"/>
            <a:ext cx="475049" cy="41972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2800" b="1" dirty="0">
                <a:latin typeface="Arial" pitchFamily="34" charset="0"/>
                <a:ea typeface="HGSSoeiKakugothicUB" panose="020B0900000000000000" pitchFamily="34" charset="-128"/>
                <a:cs typeface="Arial" pitchFamily="34" charset="0"/>
                <a:sym typeface="Wingdings"/>
              </a:rPr>
              <a:t></a:t>
            </a:r>
            <a:endParaRPr lang="ja-JP" altLang="en-US" sz="2800" b="1" dirty="0">
              <a:latin typeface="Arial" pitchFamily="34" charset="0"/>
              <a:ea typeface="HGSSoeiKakugothicUB" panose="020B0900000000000000" pitchFamily="34" charset="-128"/>
              <a:cs typeface="Arial" pitchFamily="34" charset="0"/>
            </a:endParaRPr>
          </a:p>
        </p:txBody>
      </p:sp>
      <p:cxnSp>
        <p:nvCxnSpPr>
          <p:cNvPr id="89" name="Straight Connector 126"/>
          <p:cNvCxnSpPr>
            <a:cxnSpLocks noChangeShapeType="1"/>
          </p:cNvCxnSpPr>
          <p:nvPr/>
        </p:nvCxnSpPr>
        <p:spPr bwMode="auto">
          <a:xfrm flipH="1">
            <a:off x="6477001" y="5505498"/>
            <a:ext cx="142702" cy="31273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traight Connector 92"/>
          <p:cNvCxnSpPr>
            <a:cxnSpLocks noChangeShapeType="1"/>
          </p:cNvCxnSpPr>
          <p:nvPr/>
        </p:nvCxnSpPr>
        <p:spPr bwMode="auto">
          <a:xfrm flipH="1" flipV="1">
            <a:off x="5978455" y="5862851"/>
            <a:ext cx="1507544" cy="621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Rounded Rectangle 91"/>
          <p:cNvSpPr>
            <a:spLocks noChangeArrowheads="1"/>
          </p:cNvSpPr>
          <p:nvPr/>
        </p:nvSpPr>
        <p:spPr bwMode="auto">
          <a:xfrm>
            <a:off x="7521365" y="4821363"/>
            <a:ext cx="1060119" cy="43834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Many Excel file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6217796" y="5226758"/>
            <a:ext cx="1079131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visualize</a:t>
            </a:r>
          </a:p>
        </p:txBody>
      </p:sp>
      <p:cxnSp>
        <p:nvCxnSpPr>
          <p:cNvPr id="105" name="Straight Connector 126"/>
          <p:cNvCxnSpPr>
            <a:cxnSpLocks noChangeShapeType="1"/>
          </p:cNvCxnSpPr>
          <p:nvPr/>
        </p:nvCxnSpPr>
        <p:spPr bwMode="auto">
          <a:xfrm flipH="1" flipV="1">
            <a:off x="6957839" y="5861565"/>
            <a:ext cx="119374" cy="22697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Rounded Rectangle 105"/>
          <p:cNvSpPr/>
          <p:nvPr/>
        </p:nvSpPr>
        <p:spPr>
          <a:xfrm>
            <a:off x="6776823" y="6079369"/>
            <a:ext cx="1131489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Take time to make report</a:t>
            </a:r>
          </a:p>
        </p:txBody>
      </p:sp>
      <p:cxnSp>
        <p:nvCxnSpPr>
          <p:cNvPr id="107" name="Straight Connector 126"/>
          <p:cNvCxnSpPr>
            <a:cxnSpLocks noChangeShapeType="1"/>
          </p:cNvCxnSpPr>
          <p:nvPr/>
        </p:nvCxnSpPr>
        <p:spPr bwMode="auto">
          <a:xfrm flipV="1">
            <a:off x="5224791" y="4522439"/>
            <a:ext cx="520250" cy="674674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8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6A12387F-54B4-49B8-A117-7F49AF01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-1" y="20780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Connector 126">
            <a:extLst>
              <a:ext uri="{FF2B5EF4-FFF2-40B4-BE49-F238E27FC236}">
                <a16:creationId xmlns:a16="http://schemas.microsoft.com/office/drawing/2014/main" id="{B864871F-363E-4F5B-83F2-BD288EB675F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38022" y="1539946"/>
            <a:ext cx="236011" cy="209704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Rounded Rectangle 195">
            <a:extLst>
              <a:ext uri="{FF2B5EF4-FFF2-40B4-BE49-F238E27FC236}">
                <a16:creationId xmlns:a16="http://schemas.microsoft.com/office/drawing/2014/main" id="{B85CDC2C-3AF3-46E1-81CF-4F64DA2A0AB9}"/>
              </a:ext>
            </a:extLst>
          </p:cNvPr>
          <p:cNvSpPr/>
          <p:nvPr/>
        </p:nvSpPr>
        <p:spPr>
          <a:xfrm>
            <a:off x="5838022" y="1184809"/>
            <a:ext cx="9906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Paper &amp; check sheet</a:t>
            </a:r>
          </a:p>
        </p:txBody>
      </p:sp>
      <p:cxnSp>
        <p:nvCxnSpPr>
          <p:cNvPr id="116" name="Straight Connector 92">
            <a:extLst>
              <a:ext uri="{FF2B5EF4-FFF2-40B4-BE49-F238E27FC236}">
                <a16:creationId xmlns:a16="http://schemas.microsoft.com/office/drawing/2014/main" id="{411F3DA5-D87F-4716-9049-5FAF849578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95042" y="2836894"/>
            <a:ext cx="1315916" cy="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7" name="Rounded Rectangle 128">
            <a:extLst>
              <a:ext uri="{FF2B5EF4-FFF2-40B4-BE49-F238E27FC236}">
                <a16:creationId xmlns:a16="http://schemas.microsoft.com/office/drawing/2014/main" id="{98C34DDA-EFC9-4BD7-B624-E3D7270BB190}"/>
              </a:ext>
            </a:extLst>
          </p:cNvPr>
          <p:cNvSpPr/>
          <p:nvPr/>
        </p:nvSpPr>
        <p:spPr>
          <a:xfrm>
            <a:off x="3025614" y="2606706"/>
            <a:ext cx="1349823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Many equipment</a:t>
            </a:r>
          </a:p>
        </p:txBody>
      </p:sp>
      <p:sp>
        <p:nvSpPr>
          <p:cNvPr id="118" name="Rounded Rectangle 195">
            <a:extLst>
              <a:ext uri="{FF2B5EF4-FFF2-40B4-BE49-F238E27FC236}">
                <a16:creationId xmlns:a16="http://schemas.microsoft.com/office/drawing/2014/main" id="{3E2EDCD2-EA22-4A35-B4C3-A8E599520A31}"/>
              </a:ext>
            </a:extLst>
          </p:cNvPr>
          <p:cNvSpPr/>
          <p:nvPr/>
        </p:nvSpPr>
        <p:spPr>
          <a:xfrm>
            <a:off x="3904488" y="2143451"/>
            <a:ext cx="9906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Manual checking</a:t>
            </a:r>
          </a:p>
        </p:txBody>
      </p:sp>
      <p:cxnSp>
        <p:nvCxnSpPr>
          <p:cNvPr id="119" name="Straight Connector 127">
            <a:extLst>
              <a:ext uri="{FF2B5EF4-FFF2-40B4-BE49-F238E27FC236}">
                <a16:creationId xmlns:a16="http://schemas.microsoft.com/office/drawing/2014/main" id="{0482519C-E05F-4923-941D-96FC4F55635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551775" y="2499361"/>
            <a:ext cx="416706" cy="281435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traight Connector 127">
            <a:extLst>
              <a:ext uri="{FF2B5EF4-FFF2-40B4-BE49-F238E27FC236}">
                <a16:creationId xmlns:a16="http://schemas.microsoft.com/office/drawing/2014/main" id="{53BBE9AE-3ABB-4E84-9BA4-DD25D3BE72F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72952" y="2863403"/>
            <a:ext cx="315031" cy="33975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1D8D6B-27A1-47A1-AC37-B40C6743D275}"/>
              </a:ext>
            </a:extLst>
          </p:cNvPr>
          <p:cNvSpPr/>
          <p:nvPr/>
        </p:nvSpPr>
        <p:spPr>
          <a:xfrm>
            <a:off x="6776823" y="1498615"/>
            <a:ext cx="1046659" cy="571197"/>
          </a:xfrm>
          <a:prstGeom prst="roundRect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chemeClr val="tx1"/>
                </a:solidFill>
                <a:latin typeface="Calibri" pitchFamily="34" charset="0"/>
              </a:rPr>
              <a:t>No barcode equipment</a:t>
            </a:r>
          </a:p>
        </p:txBody>
      </p:sp>
      <p:sp>
        <p:nvSpPr>
          <p:cNvPr id="121" name="Rounded Rectangle 195">
            <a:extLst>
              <a:ext uri="{FF2B5EF4-FFF2-40B4-BE49-F238E27FC236}">
                <a16:creationId xmlns:a16="http://schemas.microsoft.com/office/drawing/2014/main" id="{48CF4239-5283-4EA2-A082-AB58748B4C9A}"/>
              </a:ext>
            </a:extLst>
          </p:cNvPr>
          <p:cNvSpPr/>
          <p:nvPr/>
        </p:nvSpPr>
        <p:spPr>
          <a:xfrm>
            <a:off x="4622374" y="3246048"/>
            <a:ext cx="12672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Difficult trace history</a:t>
            </a:r>
          </a:p>
        </p:txBody>
      </p:sp>
      <p:cxnSp>
        <p:nvCxnSpPr>
          <p:cNvPr id="122" name="Straight Connector 127">
            <a:extLst>
              <a:ext uri="{FF2B5EF4-FFF2-40B4-BE49-F238E27FC236}">
                <a16:creationId xmlns:a16="http://schemas.microsoft.com/office/drawing/2014/main" id="{CCD25331-7546-4EF3-B913-7481B1F5C0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703789" y="3033323"/>
            <a:ext cx="515514" cy="1414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" name="Rounded Rectangle 195">
            <a:extLst>
              <a:ext uri="{FF2B5EF4-FFF2-40B4-BE49-F238E27FC236}">
                <a16:creationId xmlns:a16="http://schemas.microsoft.com/office/drawing/2014/main" id="{CE6AB2B8-8479-419B-BC25-EB379868EC9A}"/>
              </a:ext>
            </a:extLst>
          </p:cNvPr>
          <p:cNvSpPr/>
          <p:nvPr/>
        </p:nvSpPr>
        <p:spPr>
          <a:xfrm>
            <a:off x="3617367" y="2881229"/>
            <a:ext cx="1267200" cy="3342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Easy mistake</a:t>
            </a:r>
          </a:p>
        </p:txBody>
      </p:sp>
      <p:sp>
        <p:nvSpPr>
          <p:cNvPr id="125" name="Rounded Rectangle 79">
            <a:extLst>
              <a:ext uri="{FF2B5EF4-FFF2-40B4-BE49-F238E27FC236}">
                <a16:creationId xmlns:a16="http://schemas.microsoft.com/office/drawing/2014/main" id="{4EDFDF9E-8470-4B3B-BB75-2B4D58915B6F}"/>
              </a:ext>
            </a:extLst>
          </p:cNvPr>
          <p:cNvSpPr/>
          <p:nvPr/>
        </p:nvSpPr>
        <p:spPr>
          <a:xfrm>
            <a:off x="5642288" y="3787691"/>
            <a:ext cx="970747" cy="44884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clear process</a:t>
            </a:r>
          </a:p>
        </p:txBody>
      </p:sp>
      <p:cxnSp>
        <p:nvCxnSpPr>
          <p:cNvPr id="126" name="Straight Connector 127">
            <a:extLst>
              <a:ext uri="{FF2B5EF4-FFF2-40B4-BE49-F238E27FC236}">
                <a16:creationId xmlns:a16="http://schemas.microsoft.com/office/drawing/2014/main" id="{238781CA-042C-4990-B034-7D3BA15E687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998886" y="4188447"/>
            <a:ext cx="150293" cy="301105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27321EE-E781-431E-BEA6-B18621F24AB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162650" y="5060571"/>
            <a:ext cx="119374" cy="22697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Rounded Rectangle 85">
            <a:extLst>
              <a:ext uri="{FF2B5EF4-FFF2-40B4-BE49-F238E27FC236}">
                <a16:creationId xmlns:a16="http://schemas.microsoft.com/office/drawing/2014/main" id="{F5A5F25B-03EF-4DCA-BB44-83DC8F97648C}"/>
              </a:ext>
            </a:extLst>
          </p:cNvPr>
          <p:cNvSpPr/>
          <p:nvPr/>
        </p:nvSpPr>
        <p:spPr>
          <a:xfrm>
            <a:off x="7041323" y="5206807"/>
            <a:ext cx="960083" cy="43834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Find &amp; compare </a:t>
            </a:r>
          </a:p>
        </p:txBody>
      </p:sp>
      <p:sp>
        <p:nvSpPr>
          <p:cNvPr id="129" name="Rounded Rectangle 79">
            <a:extLst>
              <a:ext uri="{FF2B5EF4-FFF2-40B4-BE49-F238E27FC236}">
                <a16:creationId xmlns:a16="http://schemas.microsoft.com/office/drawing/2014/main" id="{2AEBAD19-7E9B-4B0D-B196-FD0AD4A4D444}"/>
              </a:ext>
            </a:extLst>
          </p:cNvPr>
          <p:cNvSpPr/>
          <p:nvPr/>
        </p:nvSpPr>
        <p:spPr>
          <a:xfrm>
            <a:off x="2516781" y="5094095"/>
            <a:ext cx="925310" cy="44884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Knowledge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2B3BDBE-5224-4AE6-915E-53B615A8EA8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106558" y="4262579"/>
            <a:ext cx="119374" cy="22697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" name="Rounded Rectangle 80">
            <a:extLst>
              <a:ext uri="{FF2B5EF4-FFF2-40B4-BE49-F238E27FC236}">
                <a16:creationId xmlns:a16="http://schemas.microsoft.com/office/drawing/2014/main" id="{DE82CA77-A2CF-4E15-831A-6166AA3D824D}"/>
              </a:ext>
            </a:extLst>
          </p:cNvPr>
          <p:cNvSpPr/>
          <p:nvPr/>
        </p:nvSpPr>
        <p:spPr>
          <a:xfrm>
            <a:off x="1757572" y="4446929"/>
            <a:ext cx="1084873" cy="23589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Not comply</a:t>
            </a:r>
          </a:p>
        </p:txBody>
      </p:sp>
      <p:sp>
        <p:nvSpPr>
          <p:cNvPr id="133" name="角丸四角形 2">
            <a:extLst>
              <a:ext uri="{FF2B5EF4-FFF2-40B4-BE49-F238E27FC236}">
                <a16:creationId xmlns:a16="http://schemas.microsoft.com/office/drawing/2014/main" id="{B8B60134-08E6-48C7-9448-7335DC5AC58F}"/>
              </a:ext>
            </a:extLst>
          </p:cNvPr>
          <p:cNvSpPr/>
          <p:nvPr/>
        </p:nvSpPr>
        <p:spPr>
          <a:xfrm>
            <a:off x="6941002" y="2156625"/>
            <a:ext cx="461451" cy="41707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2800" b="1" dirty="0">
                <a:latin typeface="Arial" pitchFamily="34" charset="0"/>
                <a:ea typeface="HGSSoeiKakugothicUB" panose="020B0900000000000000" pitchFamily="34" charset="-128"/>
                <a:cs typeface="Arial" pitchFamily="34" charset="0"/>
                <a:sym typeface="Wingdings"/>
              </a:rPr>
              <a:t></a:t>
            </a:r>
            <a:endParaRPr kumimoji="1" lang="ja-JP" altLang="en-US" sz="2800" b="1" dirty="0">
              <a:latin typeface="Arial" pitchFamily="34" charset="0"/>
              <a:ea typeface="HGSSoeiKakugothicUB" panose="020B0900000000000000" pitchFamily="34" charset="-128"/>
              <a:cs typeface="Arial" pitchFamily="34" charset="0"/>
            </a:endParaRPr>
          </a:p>
        </p:txBody>
      </p:sp>
      <p:cxnSp>
        <p:nvCxnSpPr>
          <p:cNvPr id="134" name="Straight Connector 127">
            <a:extLst>
              <a:ext uri="{FF2B5EF4-FFF2-40B4-BE49-F238E27FC236}">
                <a16:creationId xmlns:a16="http://schemas.microsoft.com/office/drawing/2014/main" id="{BC422E27-777D-463F-B5CB-DE0BBC404E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45554" y="2971392"/>
            <a:ext cx="497908" cy="32664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Rounded Rectangle 92">
            <a:extLst>
              <a:ext uri="{FF2B5EF4-FFF2-40B4-BE49-F238E27FC236}">
                <a16:creationId xmlns:a16="http://schemas.microsoft.com/office/drawing/2014/main" id="{C6F1494A-F5B5-4707-9879-BB62CE15B33D}"/>
              </a:ext>
            </a:extLst>
          </p:cNvPr>
          <p:cNvSpPr/>
          <p:nvPr/>
        </p:nvSpPr>
        <p:spPr>
          <a:xfrm>
            <a:off x="989078" y="2991744"/>
            <a:ext cx="939221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Poor signal</a:t>
            </a:r>
          </a:p>
        </p:txBody>
      </p:sp>
      <p:cxnSp>
        <p:nvCxnSpPr>
          <p:cNvPr id="85" name="Straight Connector 92"/>
          <p:cNvCxnSpPr>
            <a:cxnSpLocks noChangeShapeType="1"/>
          </p:cNvCxnSpPr>
          <p:nvPr/>
        </p:nvCxnSpPr>
        <p:spPr bwMode="auto">
          <a:xfrm flipH="1">
            <a:off x="2061651" y="1783862"/>
            <a:ext cx="1461028" cy="16799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ounded Rectangle 87"/>
          <p:cNvSpPr/>
          <p:nvPr/>
        </p:nvSpPr>
        <p:spPr>
          <a:xfrm>
            <a:off x="3438629" y="1661744"/>
            <a:ext cx="737039" cy="21097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Desktop PC</a:t>
            </a:r>
          </a:p>
        </p:txBody>
      </p:sp>
      <p:cxnSp>
        <p:nvCxnSpPr>
          <p:cNvPr id="90" name="Straight Connector 126"/>
          <p:cNvCxnSpPr>
            <a:cxnSpLocks noChangeShapeType="1"/>
          </p:cNvCxnSpPr>
          <p:nvPr/>
        </p:nvCxnSpPr>
        <p:spPr bwMode="auto">
          <a:xfrm flipH="1" flipV="1">
            <a:off x="2430620" y="1827426"/>
            <a:ext cx="418475" cy="48312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Line 26"/>
          <p:cNvSpPr>
            <a:spLocks noChangeShapeType="1"/>
          </p:cNvSpPr>
          <p:nvPr/>
        </p:nvSpPr>
        <p:spPr bwMode="auto">
          <a:xfrm flipH="1">
            <a:off x="2623378" y="2020372"/>
            <a:ext cx="645691" cy="7441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cxnSp>
        <p:nvCxnSpPr>
          <p:cNvPr id="112" name="Straight Connector 92"/>
          <p:cNvCxnSpPr>
            <a:cxnSpLocks noChangeShapeType="1"/>
          </p:cNvCxnSpPr>
          <p:nvPr/>
        </p:nvCxnSpPr>
        <p:spPr bwMode="auto">
          <a:xfrm>
            <a:off x="695572" y="2154810"/>
            <a:ext cx="1626626" cy="13523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ounded Rectangle 90"/>
          <p:cNvSpPr>
            <a:spLocks noChangeArrowheads="1"/>
          </p:cNvSpPr>
          <p:nvPr/>
        </p:nvSpPr>
        <p:spPr bwMode="auto">
          <a:xfrm>
            <a:off x="32166" y="1744987"/>
            <a:ext cx="842458" cy="571035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Mobile device</a:t>
            </a:r>
          </a:p>
        </p:txBody>
      </p:sp>
      <p:cxnSp>
        <p:nvCxnSpPr>
          <p:cNvPr id="114" name="Straight Connector 127">
            <a:extLst>
              <a:ext uri="{FF2B5EF4-FFF2-40B4-BE49-F238E27FC236}">
                <a16:creationId xmlns:a16="http://schemas.microsoft.com/office/drawing/2014/main" id="{238781CA-042C-4990-B034-7D3BA15E687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808583" y="1900487"/>
            <a:ext cx="173918" cy="275838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ounded Rectangle 91"/>
          <p:cNvSpPr>
            <a:spLocks noChangeArrowheads="1"/>
          </p:cNvSpPr>
          <p:nvPr/>
        </p:nvSpPr>
        <p:spPr bwMode="auto">
          <a:xfrm>
            <a:off x="781555" y="1627975"/>
            <a:ext cx="996413" cy="35981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No software</a:t>
            </a:r>
          </a:p>
        </p:txBody>
      </p:sp>
      <p:cxnSp>
        <p:nvCxnSpPr>
          <p:cNvPr id="132" name="Straight Connector 127">
            <a:extLst>
              <a:ext uri="{FF2B5EF4-FFF2-40B4-BE49-F238E27FC236}">
                <a16:creationId xmlns:a16="http://schemas.microsoft.com/office/drawing/2014/main" id="{CCD25331-7546-4EF3-B913-7481B1F5C0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835489" y="3128926"/>
            <a:ext cx="515514" cy="1414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traight Connector 127">
            <a:extLst>
              <a:ext uri="{FF2B5EF4-FFF2-40B4-BE49-F238E27FC236}">
                <a16:creationId xmlns:a16="http://schemas.microsoft.com/office/drawing/2014/main" id="{BC422E27-777D-463F-B5CB-DE0BBC404E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108038" y="2170200"/>
            <a:ext cx="607368" cy="436506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Rounded Rectangle 136"/>
          <p:cNvSpPr/>
          <p:nvPr/>
        </p:nvSpPr>
        <p:spPr>
          <a:xfrm>
            <a:off x="503189" y="2481783"/>
            <a:ext cx="715973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latin typeface="Calibri" pitchFamily="34" charset="0"/>
              </a:rPr>
              <a:t>Run faster</a:t>
            </a:r>
          </a:p>
        </p:txBody>
      </p:sp>
      <p:cxnSp>
        <p:nvCxnSpPr>
          <p:cNvPr id="138" name="Straight Connector 127">
            <a:extLst>
              <a:ext uri="{FF2B5EF4-FFF2-40B4-BE49-F238E27FC236}">
                <a16:creationId xmlns:a16="http://schemas.microsoft.com/office/drawing/2014/main" id="{CCD25331-7546-4EF3-B913-7481B1F5C0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35570" y="2356089"/>
            <a:ext cx="515514" cy="14140"/>
          </a:xfrm>
          <a:prstGeom prst="line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" name="Rounded Rectangle 92">
            <a:extLst>
              <a:ext uri="{FF2B5EF4-FFF2-40B4-BE49-F238E27FC236}">
                <a16:creationId xmlns:a16="http://schemas.microsoft.com/office/drawing/2014/main" id="{C6F1494A-F5B5-4707-9879-BB62CE15B33D}"/>
              </a:ext>
            </a:extLst>
          </p:cNvPr>
          <p:cNvSpPr/>
          <p:nvPr/>
        </p:nvSpPr>
        <p:spPr>
          <a:xfrm>
            <a:off x="-51043" y="2174969"/>
            <a:ext cx="1157958" cy="35169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kern="0" dirty="0">
                <a:ln>
                  <a:solidFill>
                    <a:srgbClr val="1F497D">
                      <a:lumMod val="75000"/>
                    </a:srgbClr>
                  </a:solidFill>
                </a:ln>
                <a:solidFill>
                  <a:srgbClr val="1F497D">
                    <a:lumMod val="75000"/>
                  </a:srgbClr>
                </a:solidFill>
                <a:latin typeface="Calibri" pitchFamily="34" charset="0"/>
              </a:rPr>
              <a:t>Good signal</a:t>
            </a:r>
          </a:p>
        </p:txBody>
      </p:sp>
    </p:spTree>
    <p:extLst>
      <p:ext uri="{BB962C8B-B14F-4D97-AF65-F5344CB8AC3E}">
        <p14:creationId xmlns:p14="http://schemas.microsoft.com/office/powerpoint/2010/main" val="259852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87"/>
          <a:stretch/>
        </p:blipFill>
        <p:spPr>
          <a:xfrm>
            <a:off x="0" y="20780"/>
            <a:ext cx="9906000" cy="6236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08449" y="-47808"/>
            <a:ext cx="4796177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Main Cause (1)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120777" y="8871"/>
            <a:ext cx="838200" cy="644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latin typeface="Cambria" pitchFamily="18" charset="0"/>
              </a:rPr>
              <a:t>8</a:t>
            </a:r>
            <a:r>
              <a:rPr lang="en-US" sz="2000" dirty="0">
                <a:latin typeface="Cambria" pitchFamily="18" charset="0"/>
              </a:rPr>
              <a:t>/18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409576" y="685800"/>
            <a:ext cx="9039224" cy="381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913185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altLang="ja-JP" sz="20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Borrow &amp; Return Equipment process</a:t>
            </a:r>
            <a:endParaRPr kumimoji="1" lang="en-GB" altLang="ja-JP" sz="2000" b="1" dirty="0">
              <a:solidFill>
                <a:prstClr val="white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09576" y="3369010"/>
            <a:ext cx="9039224" cy="1181299"/>
            <a:chOff x="28576" y="3369009"/>
            <a:chExt cx="9039224" cy="11812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47091" y="3782464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    User borrow &amp; Return equipment </a:t>
              </a: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8576" y="3369009"/>
              <a:ext cx="9039224" cy="3810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defTabSz="913185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q"/>
              </a:pPr>
              <a:r>
                <a:rPr lang="en-US" altLang="ja-JP" sz="2000" b="1" dirty="0">
                  <a:solidFill>
                    <a:schemeClr val="bg1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Analysis process</a:t>
              </a:r>
              <a:endParaRPr kumimoji="1" lang="en-GB" altLang="ja-JP" sz="2000" b="1" dirty="0">
                <a:solidFill>
                  <a:prstClr val="white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593730" y="4358029"/>
              <a:ext cx="838200" cy="192279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角丸四角形 2"/>
            <p:cNvSpPr/>
            <p:nvPr/>
          </p:nvSpPr>
          <p:spPr>
            <a:xfrm>
              <a:off x="64775" y="3815292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</a:t>
              </a:r>
              <a:endParaRPr kumimoji="1"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19546" y="4612054"/>
            <a:ext cx="1934109" cy="792793"/>
            <a:chOff x="38545" y="4612053"/>
            <a:chExt cx="1934109" cy="792793"/>
          </a:xfrm>
        </p:grpSpPr>
        <p:sp>
          <p:nvSpPr>
            <p:cNvPr id="98" name="Down Arrow 97"/>
            <p:cNvSpPr/>
            <p:nvPr/>
          </p:nvSpPr>
          <p:spPr>
            <a:xfrm>
              <a:off x="583962" y="5212567"/>
              <a:ext cx="838200" cy="192279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8545" y="4612053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IT member record information by paper</a:t>
              </a:r>
            </a:p>
          </p:txBody>
        </p:sp>
        <p:sp>
          <p:nvSpPr>
            <p:cNvPr id="53" name="角丸四角形 2"/>
            <p:cNvSpPr/>
            <p:nvPr/>
          </p:nvSpPr>
          <p:spPr>
            <a:xfrm>
              <a:off x="64775" y="4652860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</a:t>
              </a:r>
              <a:endParaRPr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9546" y="5442453"/>
            <a:ext cx="1934109" cy="778172"/>
            <a:chOff x="38545" y="5442453"/>
            <a:chExt cx="1934109" cy="778172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38545" y="5442453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IT member check manual inventory</a:t>
              </a:r>
            </a:p>
          </p:txBody>
        </p:sp>
        <p:sp>
          <p:nvSpPr>
            <p:cNvPr id="103" name="Down Arrow 102"/>
            <p:cNvSpPr/>
            <p:nvPr/>
          </p:nvSpPr>
          <p:spPr>
            <a:xfrm>
              <a:off x="578802" y="6028346"/>
              <a:ext cx="838200" cy="192279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角丸四角形 2"/>
            <p:cNvSpPr/>
            <p:nvPr/>
          </p:nvSpPr>
          <p:spPr>
            <a:xfrm>
              <a:off x="56229" y="5456723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</a:t>
              </a:r>
              <a:endParaRPr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9487" y="6287124"/>
            <a:ext cx="1934109" cy="510439"/>
            <a:chOff x="28486" y="6287123"/>
            <a:chExt cx="1934109" cy="510439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28486" y="6287123"/>
              <a:ext cx="1934109" cy="510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en-US" sz="1400" dirty="0">
                  <a:solidFill>
                    <a:schemeClr val="tx1"/>
                  </a:solidFill>
                </a:rPr>
                <a:t>   Make report monthly</a:t>
              </a:r>
            </a:p>
          </p:txBody>
        </p:sp>
        <p:sp>
          <p:nvSpPr>
            <p:cNvPr id="56" name="角丸四角形 2"/>
            <p:cNvSpPr/>
            <p:nvPr/>
          </p:nvSpPr>
          <p:spPr>
            <a:xfrm>
              <a:off x="35171" y="6327525"/>
              <a:ext cx="241132" cy="21481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Arial" pitchFamily="34" charset="0"/>
                  <a:ea typeface="HGSSoeiKakugothicUB" panose="020B0900000000000000" pitchFamily="34" charset="-128"/>
                  <a:cs typeface="Arial" pitchFamily="34" charset="0"/>
                  <a:sym typeface="Wingdings" panose="05000000000000000000" pitchFamily="2" charset="2"/>
                </a:rPr>
                <a:t> </a:t>
              </a:r>
              <a:endParaRPr lang="ja-JP" altLang="en-US" sz="2000" b="1" dirty="0">
                <a:solidFill>
                  <a:schemeClr val="tx1"/>
                </a:solidFill>
                <a:latin typeface="Arial" pitchFamily="34" charset="0"/>
                <a:ea typeface="HGSSoeiKakugothicUB" panose="020B09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938900" y="4549914"/>
            <a:ext cx="15099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Next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04394" y="3782465"/>
            <a:ext cx="1303694" cy="2948180"/>
            <a:chOff x="2123393" y="3782464"/>
            <a:chExt cx="1303694" cy="2948180"/>
          </a:xfrm>
        </p:grpSpPr>
        <p:grpSp>
          <p:nvGrpSpPr>
            <p:cNvPr id="16" name="Group 15"/>
            <p:cNvGrpSpPr/>
            <p:nvPr/>
          </p:nvGrpSpPr>
          <p:grpSpPr>
            <a:xfrm>
              <a:off x="2123393" y="3782464"/>
              <a:ext cx="1303694" cy="1068737"/>
              <a:chOff x="2200307" y="3782464"/>
              <a:chExt cx="1303694" cy="1068737"/>
            </a:xfrm>
          </p:grpSpPr>
          <p:sp>
            <p:nvSpPr>
              <p:cNvPr id="15" name="Cloud Callout 14"/>
              <p:cNvSpPr/>
              <p:nvPr/>
            </p:nvSpPr>
            <p:spPr>
              <a:xfrm>
                <a:off x="2200307" y="3782464"/>
                <a:ext cx="1303694" cy="1068737"/>
              </a:xfrm>
              <a:prstGeom prst="cloudCallout">
                <a:avLst>
                  <a:gd name="adj1" fmla="val -15589"/>
                  <a:gd name="adj2" fmla="val 127429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 rot="21097532">
                <a:off x="2283201" y="4037684"/>
                <a:ext cx="1137904" cy="51043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en-US" sz="1400" dirty="0">
                    <a:solidFill>
                      <a:srgbClr val="FF0000"/>
                    </a:solidFill>
                  </a:rPr>
                  <a:t>A lot of manual Job, waste papers</a:t>
                </a:r>
              </a:p>
            </p:txBody>
          </p:sp>
        </p:grpSp>
        <p:pic>
          <p:nvPicPr>
            <p:cNvPr id="109" name="Picture 5" descr="j0134549"/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380" y="5308706"/>
              <a:ext cx="1121288" cy="1421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Striped Right Arrow 19"/>
          <p:cNvSpPr/>
          <p:nvPr/>
        </p:nvSpPr>
        <p:spPr>
          <a:xfrm rot="20760776">
            <a:off x="8082002" y="5119847"/>
            <a:ext cx="1362111" cy="959498"/>
          </a:xfrm>
          <a:prstGeom prst="stripedRightArrow">
            <a:avLst/>
          </a:prstGeom>
          <a:solidFill>
            <a:schemeClr val="tx1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67" name="Picture 2" descr="Hình ảnh 7 viên ngọc rồng - Tổng hợp hình ảnh 7 viên ngọc rồng đẹp nhất">
            <a:extLst>
              <a:ext uri="{FF2B5EF4-FFF2-40B4-BE49-F238E27FC236}">
                <a16:creationId xmlns:a16="http://schemas.microsoft.com/office/drawing/2014/main" id="{840DF534-C41A-49B4-B226-E9BF15E82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5" t="1273" b="24505"/>
          <a:stretch/>
        </p:blipFill>
        <p:spPr bwMode="auto">
          <a:xfrm>
            <a:off x="6261" y="20780"/>
            <a:ext cx="680646" cy="6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D6E0880F-E546-4C6C-91AE-FF5604B42F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8" y="1425216"/>
            <a:ext cx="935771" cy="106689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C980D4D-D761-4F42-8574-79FE64782F25}"/>
              </a:ext>
            </a:extLst>
          </p:cNvPr>
          <p:cNvSpPr/>
          <p:nvPr/>
        </p:nvSpPr>
        <p:spPr>
          <a:xfrm>
            <a:off x="843688" y="2703277"/>
            <a:ext cx="935772" cy="243407"/>
          </a:xfrm>
          <a:prstGeom prst="rect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928E8F3-CF69-4E56-98D7-4498172832D8}"/>
              </a:ext>
            </a:extLst>
          </p:cNvPr>
          <p:cNvSpPr/>
          <p:nvPr/>
        </p:nvSpPr>
        <p:spPr>
          <a:xfrm>
            <a:off x="7415902" y="2698759"/>
            <a:ext cx="935772" cy="243407"/>
          </a:xfrm>
          <a:prstGeom prst="rect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</a:t>
            </a:r>
          </a:p>
        </p:txBody>
      </p:sp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B21E5336-83AE-44DA-ACBD-793B4480F8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29" y="1615821"/>
            <a:ext cx="935771" cy="971773"/>
          </a:xfrm>
          <a:prstGeom prst="rect">
            <a:avLst/>
          </a:prstGeom>
        </p:spPr>
      </p:pic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4DD0E26F-929C-4C96-A55F-C401B7536F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1758707"/>
            <a:ext cx="739310" cy="7882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507C67C0-736D-40B8-847A-8395B17B947B}"/>
              </a:ext>
            </a:extLst>
          </p:cNvPr>
          <p:cNvSpPr/>
          <p:nvPr/>
        </p:nvSpPr>
        <p:spPr>
          <a:xfrm>
            <a:off x="3805043" y="2714274"/>
            <a:ext cx="1560938" cy="258815"/>
          </a:xfrm>
          <a:prstGeom prst="rect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Record papers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F30C65C-CB4A-4298-800E-9E21AA61981D}"/>
              </a:ext>
            </a:extLst>
          </p:cNvPr>
          <p:cNvSpPr/>
          <p:nvPr/>
        </p:nvSpPr>
        <p:spPr>
          <a:xfrm>
            <a:off x="2153260" y="1989716"/>
            <a:ext cx="1152128" cy="1921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45E214-4D48-425E-B272-9886CCDD9AF7}"/>
              </a:ext>
            </a:extLst>
          </p:cNvPr>
          <p:cNvSpPr/>
          <p:nvPr/>
        </p:nvSpPr>
        <p:spPr>
          <a:xfrm>
            <a:off x="5759165" y="1953509"/>
            <a:ext cx="1152128" cy="1921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AE12837C-37E8-46BA-97B4-43DE9A677466}"/>
              </a:ext>
            </a:extLst>
          </p:cNvPr>
          <p:cNvSpPr/>
          <p:nvPr/>
        </p:nvSpPr>
        <p:spPr>
          <a:xfrm>
            <a:off x="2153260" y="2269478"/>
            <a:ext cx="1088692" cy="21524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Left 76">
            <a:extLst>
              <a:ext uri="{FF2B5EF4-FFF2-40B4-BE49-F238E27FC236}">
                <a16:creationId xmlns:a16="http://schemas.microsoft.com/office/drawing/2014/main" id="{C4DA646A-92B9-48BC-9481-33C26ACF20F5}"/>
              </a:ext>
            </a:extLst>
          </p:cNvPr>
          <p:cNvSpPr/>
          <p:nvPr/>
        </p:nvSpPr>
        <p:spPr>
          <a:xfrm>
            <a:off x="5779805" y="2243676"/>
            <a:ext cx="1088692" cy="21524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47D4438-9370-4202-B657-4C12AFA0BC96}"/>
              </a:ext>
            </a:extLst>
          </p:cNvPr>
          <p:cNvSpPr/>
          <p:nvPr/>
        </p:nvSpPr>
        <p:spPr>
          <a:xfrm>
            <a:off x="2153260" y="1670101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Borrow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668EDFF7-D0E7-4608-BDAB-4243A1E586A8}"/>
              </a:ext>
            </a:extLst>
          </p:cNvPr>
          <p:cNvSpPr/>
          <p:nvPr/>
        </p:nvSpPr>
        <p:spPr>
          <a:xfrm>
            <a:off x="5828282" y="1661910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Borrow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9C40177-A6E8-41BA-88D4-9769DBB7518A}"/>
              </a:ext>
            </a:extLst>
          </p:cNvPr>
          <p:cNvSpPr/>
          <p:nvPr/>
        </p:nvSpPr>
        <p:spPr>
          <a:xfrm>
            <a:off x="2208449" y="2546997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15BA7DF-1331-4D97-9BAF-42CE0CC87DEA}"/>
              </a:ext>
            </a:extLst>
          </p:cNvPr>
          <p:cNvSpPr/>
          <p:nvPr/>
        </p:nvSpPr>
        <p:spPr>
          <a:xfrm>
            <a:off x="5894609" y="2546997"/>
            <a:ext cx="1016684" cy="22954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D5457E8-B178-40A0-8B2B-A8EC988BE1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302" y="1881885"/>
            <a:ext cx="797757" cy="647197"/>
          </a:xfrm>
          <a:prstGeom prst="rect">
            <a:avLst/>
          </a:prstGeom>
        </p:spPr>
      </p:pic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7721B964-8B68-4C01-99F6-9F448B6F905A}"/>
              </a:ext>
            </a:extLst>
          </p:cNvPr>
          <p:cNvSpPr/>
          <p:nvPr/>
        </p:nvSpPr>
        <p:spPr>
          <a:xfrm>
            <a:off x="3964714" y="1570090"/>
            <a:ext cx="797757" cy="2588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51CC1D-FCD2-4454-9C56-F25901995379}"/>
              </a:ext>
            </a:extLst>
          </p:cNvPr>
          <p:cNvSpPr/>
          <p:nvPr/>
        </p:nvSpPr>
        <p:spPr>
          <a:xfrm>
            <a:off x="3950282" y="3855110"/>
            <a:ext cx="1504954" cy="339361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 cause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8E60F5-C239-4970-B017-D957609E68B5}"/>
              </a:ext>
            </a:extLst>
          </p:cNvPr>
          <p:cNvSpPr/>
          <p:nvPr/>
        </p:nvSpPr>
        <p:spPr>
          <a:xfrm>
            <a:off x="3958827" y="4292904"/>
            <a:ext cx="3658469" cy="7078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No barcode to identify equipment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No software to manage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A3EC79-04A1-4ACC-BECE-DBE4D2EA15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6520" y="5187320"/>
            <a:ext cx="3719488" cy="12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8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3812</TotalTime>
  <Words>1268</Words>
  <Application>Microsoft Office PowerPoint</Application>
  <PresentationFormat>A4 Paper (210x297 mm)</PresentationFormat>
  <Paragraphs>578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47" baseType="lpstr">
      <vt:lpstr>Batang</vt:lpstr>
      <vt:lpstr>Dotum</vt:lpstr>
      <vt:lpstr>HGP創英角ｺﾞｼｯｸUB</vt:lpstr>
      <vt:lpstr>HGSSoeiKakugothicUB</vt:lpstr>
      <vt:lpstr>Meiryo UI</vt:lpstr>
      <vt:lpstr>Microsoft YaHei</vt:lpstr>
      <vt:lpstr>ＭＳ Ｐゴシック</vt:lpstr>
      <vt:lpstr>ＭＳ Ｐゴシック</vt:lpstr>
      <vt:lpstr>.VnArial</vt:lpstr>
      <vt:lpstr>.VnBodoniH</vt:lpstr>
      <vt:lpstr>Aparajita</vt:lpstr>
      <vt:lpstr>Arial</vt:lpstr>
      <vt:lpstr>Arial </vt:lpstr>
      <vt:lpstr>Arial Black</vt:lpstr>
      <vt:lpstr>Arial Unicode MS</vt:lpstr>
      <vt:lpstr>Berlin Sans FB Demi</vt:lpstr>
      <vt:lpstr>Calibri</vt:lpstr>
      <vt:lpstr>Cambria</vt:lpstr>
      <vt:lpstr>Fira Sans Extra Condensed</vt:lpstr>
      <vt:lpstr>Harlow Solid Italic</vt:lpstr>
      <vt:lpstr>HGP創英角ﾎﾟｯﾌﾟ体</vt:lpstr>
      <vt:lpstr>Impact</vt:lpstr>
      <vt:lpstr>Tahoma</vt:lpstr>
      <vt:lpstr>Times New Roman</vt:lpstr>
      <vt:lpstr>Wingdings</vt:lpstr>
      <vt:lpstr>Office ​​テーマ</vt:lpstr>
      <vt:lpstr>ｸﾘｯﾌﾟ</vt:lpstr>
      <vt:lpstr>ｸﾘｯﾌﾟｱｰﾄ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ALCMS</dc:title>
  <dc:creator>pcv-2008407</dc:creator>
  <cp:lastModifiedBy>Minh Nguyen Nhu</cp:lastModifiedBy>
  <cp:revision>250</cp:revision>
  <cp:lastPrinted>2013-11-13T07:34:23Z</cp:lastPrinted>
  <dcterms:created xsi:type="dcterms:W3CDTF">2013-09-24T10:28:58Z</dcterms:created>
  <dcterms:modified xsi:type="dcterms:W3CDTF">2024-03-15T09:23:49Z</dcterms:modified>
</cp:coreProperties>
</file>